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42" r:id="rId2"/>
    <p:sldId id="343" r:id="rId3"/>
    <p:sldId id="360" r:id="rId4"/>
    <p:sldId id="366" r:id="rId5"/>
    <p:sldId id="373" r:id="rId6"/>
    <p:sldId id="367" r:id="rId7"/>
    <p:sldId id="371" r:id="rId8"/>
    <p:sldId id="372" r:id="rId9"/>
    <p:sldId id="365" r:id="rId10"/>
    <p:sldId id="368" r:id="rId11"/>
    <p:sldId id="369" r:id="rId12"/>
    <p:sldId id="361" r:id="rId13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CCFFFF"/>
    <a:srgbClr val="FF99FF"/>
    <a:srgbClr val="CCFFCC"/>
    <a:srgbClr val="003300"/>
    <a:srgbClr val="663300"/>
    <a:srgbClr val="FFE1E1"/>
    <a:srgbClr val="FFCC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26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160" y="-114"/>
      </p:cViewPr>
      <p:guideLst>
        <p:guide orient="horz" pos="3132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cts-filesv\data\TS%20Manuf%20Div\ASSY_MA\09.%20QC-M%20group\QM-%20Group\01.%20QM%20Member\10.%20Thuy%20Hoan\02.%20Report\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000195\Desktop\In%20tem%20lable%20System%20TS\02.%20Data%20d&#7919;%20li&#7879;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19878730051248"/>
          <c:y val="5.171250723122367E-2"/>
          <c:w val="0.85691540010987288"/>
          <c:h val="0.591310148731405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Sheet1!$D$47</c:f>
              <c:strCache>
                <c:ptCount val="1"/>
                <c:pt idx="0">
                  <c:v>Times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b="1" smtClean="0"/>
                      <a:t>1</a:t>
                    </a:r>
                    <a:r>
                      <a:rPr lang="en-US" smtClean="0"/>
                      <a:t>5 times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C58-498F-8ECA-FFC485FB5916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b="1" smtClean="0"/>
                      <a:t>1</a:t>
                    </a:r>
                    <a:r>
                      <a:rPr lang="en-US" smtClean="0"/>
                      <a:t>6 times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C58-498F-8ECA-FFC485FB5916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b="1" smtClean="0"/>
                      <a:t>3</a:t>
                    </a:r>
                    <a:r>
                      <a:rPr lang="en-US" smtClean="0"/>
                      <a:t> times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C58-498F-8ECA-FFC485FB59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Sheet1!$C$48:$C$50</c:f>
              <c:strCache>
                <c:ptCount val="3"/>
                <c:pt idx="0">
                  <c:v>Wrong Des OP top , Acess , Top cover</c:v>
                </c:pt>
                <c:pt idx="1">
                  <c:v>QAZK mistake</c:v>
                </c:pt>
                <c:pt idx="2">
                  <c:v>QASL mistake </c:v>
                </c:pt>
              </c:strCache>
            </c:strRef>
          </c:cat>
          <c:val>
            <c:numRef>
              <c:f>Sheet1!$D$48:$D$50</c:f>
              <c:numCache>
                <c:formatCode>General</c:formatCode>
                <c:ptCount val="3"/>
                <c:pt idx="0">
                  <c:v>15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58-498F-8ECA-FFC485FB5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083832"/>
        <c:axId val="59084224"/>
      </c:barChart>
      <c:catAx>
        <c:axId val="59083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1"/>
            </a:pPr>
            <a:endParaRPr lang="en-US"/>
          </a:p>
        </c:txPr>
        <c:crossAx val="59084224"/>
        <c:crosses val="autoZero"/>
        <c:auto val="1"/>
        <c:lblAlgn val="ctr"/>
        <c:lblOffset val="100"/>
        <c:noMultiLvlLbl val="0"/>
      </c:catAx>
      <c:valAx>
        <c:axId val="59084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5908383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92D050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 smtClean="0"/>
              <a:t>Total IFC of label  </a:t>
            </a:r>
            <a:r>
              <a:rPr lang="en-US" b="1" baseline="0" dirty="0"/>
              <a:t>in 2018 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73606477156457E-2"/>
          <c:y val="0.230015503875969"/>
          <c:w val="0.89298967925619466"/>
          <c:h val="0.589002746749679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Sheet3!$C$12</c:f>
              <c:strCache>
                <c:ptCount val="1"/>
                <c:pt idx="0">
                  <c:v>Q'ty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Sheet3!$B$13:$B$18</c:f>
              <c:strCache>
                <c:ptCount val="6"/>
                <c:pt idx="0">
                  <c:v>Wrong Mer destination CN Ver01</c:v>
                </c:pt>
                <c:pt idx="1">
                  <c:v>Using old version of Merchandise code</c:v>
                </c:pt>
                <c:pt idx="2">
                  <c:v>Wrong pin code number on War</c:v>
                </c:pt>
                <c:pt idx="3">
                  <c:v>Print wrong des</c:v>
                </c:pt>
                <c:pt idx="4">
                  <c:v>Print repeat number</c:v>
                </c:pt>
                <c:pt idx="5">
                  <c:v>Print wrong des</c:v>
                </c:pt>
              </c:strCache>
            </c:strRef>
          </c:cat>
          <c:val>
            <c:numRef>
              <c:f>Sheet3!$C$13:$C$18</c:f>
              <c:numCache>
                <c:formatCode>General</c:formatCode>
                <c:ptCount val="6"/>
                <c:pt idx="0">
                  <c:v>279</c:v>
                </c:pt>
                <c:pt idx="1">
                  <c:v>500</c:v>
                </c:pt>
                <c:pt idx="2">
                  <c:v>1296</c:v>
                </c:pt>
                <c:pt idx="3">
                  <c:v>1448</c:v>
                </c:pt>
                <c:pt idx="4">
                  <c:v>748</c:v>
                </c:pt>
                <c:pt idx="5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B-4660-8381-0079828EFAF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25719416"/>
        <c:axId val="425716672"/>
      </c:barChart>
      <c:lineChart>
        <c:grouping val="stacked"/>
        <c:varyColors val="0"/>
        <c:ser>
          <c:idx val="1"/>
          <c:order val="1"/>
          <c:tx>
            <c:strRef>
              <c:f>Sheet3!$D$12</c:f>
              <c:strCache>
                <c:ptCount val="1"/>
                <c:pt idx="0">
                  <c:v>Cost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5536723163841809E-2"/>
                  <c:y val="-8.68217054263565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AAB-4660-8381-0079828EFAFF}"/>
                </c:ext>
              </c:extLst>
            </c:dLbl>
            <c:dLbl>
              <c:idx val="1"/>
              <c:layout>
                <c:manualLayout>
                  <c:x val="1.5536723163841809E-2"/>
                  <c:y val="3.72093023255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AAB-4660-8381-0079828EFAFF}"/>
                </c:ext>
              </c:extLst>
            </c:dLbl>
            <c:dLbl>
              <c:idx val="3"/>
              <c:layout>
                <c:manualLayout>
                  <c:x val="2.4011299435028249E-2"/>
                  <c:y val="-7.4418604651162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AAB-4660-8381-0079828EFAFF}"/>
                </c:ext>
              </c:extLst>
            </c:dLbl>
            <c:dLbl>
              <c:idx val="4"/>
              <c:layout>
                <c:manualLayout>
                  <c:x val="1.4124293785310734E-2"/>
                  <c:y val="-9.30232558139534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AAB-4660-8381-0079828EFAFF}"/>
                </c:ext>
              </c:extLst>
            </c:dLbl>
            <c:dLbl>
              <c:idx val="5"/>
              <c:layout>
                <c:manualLayout>
                  <c:x val="7.062146892655264E-3"/>
                  <c:y val="-1.86046511627906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AAB-4660-8381-0079828EF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Sheet3!$B$13:$B$18</c:f>
              <c:strCache>
                <c:ptCount val="6"/>
                <c:pt idx="0">
                  <c:v>Wrong Mer destination CN Ver01</c:v>
                </c:pt>
                <c:pt idx="1">
                  <c:v>Using old version of Merchandise code</c:v>
                </c:pt>
                <c:pt idx="2">
                  <c:v>Wrong pin code number on War</c:v>
                </c:pt>
                <c:pt idx="3">
                  <c:v>Print wrong des</c:v>
                </c:pt>
                <c:pt idx="4">
                  <c:v>Print repeat number</c:v>
                </c:pt>
                <c:pt idx="5">
                  <c:v>Print wrong des</c:v>
                </c:pt>
              </c:strCache>
            </c:strRef>
          </c:cat>
          <c:val>
            <c:numRef>
              <c:f>Sheet3!$D$13:$D$18</c:f>
              <c:numCache>
                <c:formatCode>"$"#,##0.00</c:formatCode>
                <c:ptCount val="6"/>
                <c:pt idx="0">
                  <c:v>98.4</c:v>
                </c:pt>
                <c:pt idx="1">
                  <c:v>37.840000000000003</c:v>
                </c:pt>
                <c:pt idx="2">
                  <c:v>619.4</c:v>
                </c:pt>
                <c:pt idx="3">
                  <c:v>7.37</c:v>
                </c:pt>
                <c:pt idx="4">
                  <c:v>3.81</c:v>
                </c:pt>
                <c:pt idx="5">
                  <c:v>9.16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AAB-4660-8381-0079828EFAF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5721768"/>
        <c:axId val="425721376"/>
      </c:lineChart>
      <c:catAx>
        <c:axId val="425719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716672"/>
        <c:crosses val="autoZero"/>
        <c:auto val="1"/>
        <c:lblAlgn val="ctr"/>
        <c:lblOffset val="100"/>
        <c:noMultiLvlLbl val="0"/>
      </c:catAx>
      <c:valAx>
        <c:axId val="425716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719416"/>
        <c:crosses val="autoZero"/>
        <c:crossBetween val="between"/>
      </c:valAx>
      <c:valAx>
        <c:axId val="425721376"/>
        <c:scaling>
          <c:orientation val="minMax"/>
          <c:max val="700"/>
        </c:scaling>
        <c:delete val="0"/>
        <c:axPos val="r"/>
        <c:numFmt formatCode="&quot;$&quot;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721768"/>
        <c:crosses val="max"/>
        <c:crossBetween val="between"/>
      </c:valAx>
      <c:catAx>
        <c:axId val="4257217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5721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354775568308191"/>
          <c:y val="3.9534151254348962E-2"/>
          <c:w val="0.14115307620445749"/>
          <c:h val="0.10465189525727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4BB6A2-C134-4D46-97C4-EC4DC6C3B38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886F3-D9C6-40A1-80CD-27610E95C018}">
      <dgm:prSet phldrT="[Text]" custT="1"/>
      <dgm:spPr>
        <a:solidFill>
          <a:srgbClr val="6600FF"/>
        </a:solidFill>
      </dgm:spPr>
      <dgm:t>
        <a:bodyPr/>
        <a:lstStyle/>
        <a:p>
          <a:r>
            <a:rPr lang="en-US" sz="2000" b="1" dirty="0" smtClean="0">
              <a:latin typeface=".VnAvant" panose="020B7200000000000000" pitchFamily="34" charset="0"/>
            </a:rPr>
            <a:t>Step1</a:t>
          </a:r>
          <a:endParaRPr lang="en-US" sz="2000" b="1" dirty="0">
            <a:latin typeface=".VnAvant" panose="020B7200000000000000" pitchFamily="34" charset="0"/>
          </a:endParaRPr>
        </a:p>
      </dgm:t>
    </dgm:pt>
    <dgm:pt modelId="{E9DBBE52-9970-499B-893F-565F6B2809C5}" type="parTrans" cxnId="{8AA79585-F666-4B78-8A03-98F1CCFD5562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A6FEEF1A-A9CE-483A-936B-987807D42031}" type="sibTrans" cxnId="{8AA79585-F666-4B78-8A03-98F1CCFD5562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79F077AD-8DE8-4AE4-B172-AA82A6944C27}">
      <dgm:prSet phldrT="[Text]" custT="1"/>
      <dgm:spPr/>
      <dgm:t>
        <a:bodyPr/>
        <a:lstStyle/>
        <a:p>
          <a:r>
            <a:rPr lang="en-US" sz="1600" b="1" dirty="0" smtClean="0">
              <a:latin typeface=".VnAvant" panose="020B7200000000000000" pitchFamily="34" charset="0"/>
            </a:rPr>
            <a:t>Apply IT system for In tem printing label (Auto link plan &amp; data accuracy)</a:t>
          </a:r>
          <a:endParaRPr lang="en-US" sz="1600" b="1" dirty="0">
            <a:latin typeface=".VnAvant" panose="020B7200000000000000" pitchFamily="34" charset="0"/>
          </a:endParaRPr>
        </a:p>
      </dgm:t>
    </dgm:pt>
    <dgm:pt modelId="{1976D309-15F2-4481-9E15-63727EEA998F}" type="parTrans" cxnId="{F7FD00F8-5DA6-4C7E-AB74-2203956E7D64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6C751C3F-2061-4E1C-929C-E3872D5A87BF}" type="sibTrans" cxnId="{F7FD00F8-5DA6-4C7E-AB74-2203956E7D64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77F9EDF4-DEC4-48DC-A91A-E9944CCF788A}">
      <dgm:prSet phldrT="[Text]" custT="1"/>
      <dgm:spPr/>
      <dgm:t>
        <a:bodyPr/>
        <a:lstStyle/>
        <a:p>
          <a:r>
            <a:rPr lang="en-US" sz="1600" b="1" dirty="0" smtClean="0">
              <a:latin typeface=".VnAvant" panose="020B7200000000000000" pitchFamily="34" charset="0"/>
            </a:rPr>
            <a:t> Control in- out child part in system </a:t>
          </a:r>
          <a:endParaRPr lang="en-US" sz="1600" b="1" dirty="0">
            <a:latin typeface=".VnAvant" panose="020B7200000000000000" pitchFamily="34" charset="0"/>
          </a:endParaRPr>
        </a:p>
      </dgm:t>
    </dgm:pt>
    <dgm:pt modelId="{20642B42-702D-4519-BB81-E44F05FF683A}" type="parTrans" cxnId="{0137F3B0-0133-41DE-831E-7A459BA5B8E3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3BBCC870-1142-428F-924A-ADD743467B09}" type="sibTrans" cxnId="{0137F3B0-0133-41DE-831E-7A459BA5B8E3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297DD37A-45D2-4E68-84CD-6B933B52D348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b="1" dirty="0" smtClean="0">
              <a:latin typeface=".VnAvant" panose="020B7200000000000000" pitchFamily="34" charset="0"/>
            </a:rPr>
            <a:t>Step3</a:t>
          </a:r>
          <a:endParaRPr lang="en-US" sz="2000" b="1" dirty="0">
            <a:latin typeface=".VnAvant" panose="020B7200000000000000" pitchFamily="34" charset="0"/>
          </a:endParaRPr>
        </a:p>
      </dgm:t>
    </dgm:pt>
    <dgm:pt modelId="{64609E98-19D3-4703-89CD-06F3FF681A5D}" type="parTrans" cxnId="{D2789B11-4D35-42AF-B857-942E100C616E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645A50E8-46AB-4388-98E9-CD599FA024B6}" type="sibTrans" cxnId="{D2789B11-4D35-42AF-B857-942E100C616E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A61D4C42-8B0C-4E29-83AA-7738C5CD9495}">
      <dgm:prSet phldrT="[Text]" custT="1"/>
      <dgm:spPr/>
      <dgm:t>
        <a:bodyPr/>
        <a:lstStyle/>
        <a:p>
          <a:r>
            <a:rPr lang="en-US" sz="1600" b="1" dirty="0" smtClean="0">
              <a:latin typeface=".VnAvant" panose="020B7200000000000000" pitchFamily="34" charset="0"/>
            </a:rPr>
            <a:t> Apply using camera check FA (Prevent mistake)</a:t>
          </a:r>
          <a:endParaRPr lang="en-US" sz="1600" b="1" dirty="0">
            <a:latin typeface=".VnAvant" panose="020B7200000000000000" pitchFamily="34" charset="0"/>
          </a:endParaRPr>
        </a:p>
      </dgm:t>
    </dgm:pt>
    <dgm:pt modelId="{554466BA-017C-4418-95C6-8A6A57C0920C}" type="parTrans" cxnId="{93CDD5E7-41BF-43FA-B57B-6D5D3EA9DE79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31EF46D7-C4A6-4C4C-A93C-8D8E01945B1A}" type="sibTrans" cxnId="{93CDD5E7-41BF-43FA-B57B-6D5D3EA9DE79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DC9AA98C-2127-4078-B6CE-EA98A996C0F2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b="1" dirty="0" smtClean="0">
              <a:latin typeface=".VnAvant" panose="020B7200000000000000" pitchFamily="34" charset="0"/>
            </a:rPr>
            <a:t>Step2</a:t>
          </a:r>
          <a:endParaRPr lang="en-US" sz="2000" b="1" dirty="0">
            <a:latin typeface=".VnAvant" panose="020B7200000000000000" pitchFamily="34" charset="0"/>
          </a:endParaRPr>
        </a:p>
      </dgm:t>
    </dgm:pt>
    <dgm:pt modelId="{39D8CB53-AD5D-4C75-92EE-9F04DEBFBA9B}" type="sibTrans" cxnId="{8AC7CC1D-6DCE-4388-A8A7-5FA37E9A0E7D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8C33C517-E196-45ED-9608-FD2DB8E76221}" type="parTrans" cxnId="{8AC7CC1D-6DCE-4388-A8A7-5FA37E9A0E7D}">
      <dgm:prSet/>
      <dgm:spPr/>
      <dgm:t>
        <a:bodyPr/>
        <a:lstStyle/>
        <a:p>
          <a:endParaRPr lang="en-US" sz="1800">
            <a:latin typeface=".VnAvant" panose="020B7200000000000000" pitchFamily="34" charset="0"/>
          </a:endParaRPr>
        </a:p>
      </dgm:t>
    </dgm:pt>
    <dgm:pt modelId="{4F57D24D-06AA-482C-B1EA-6D0231273E41}" type="pres">
      <dgm:prSet presAssocID="{E34BB6A2-C134-4D46-97C4-EC4DC6C3B38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7D2FEA6-251D-4246-81B0-09A0799BA497}" type="pres">
      <dgm:prSet presAssocID="{8AC886F3-D9C6-40A1-80CD-27610E95C018}" presName="composite" presStyleCnt="0"/>
      <dgm:spPr/>
    </dgm:pt>
    <dgm:pt modelId="{5A39D1A9-71B2-4E9A-AB83-6F2387246B51}" type="pres">
      <dgm:prSet presAssocID="{8AC886F3-D9C6-40A1-80CD-27610E95C018}" presName="bentUpArrow1" presStyleLbl="alignImgPlace1" presStyleIdx="0" presStyleCnt="2" custScaleX="136617" custScaleY="156980" custLinFactY="-5614" custLinFactNeighborX="-76985" custLinFactNeighborY="-100000"/>
      <dgm:spPr/>
    </dgm:pt>
    <dgm:pt modelId="{5E1B391E-2ECD-4A4B-9640-250736F12295}" type="pres">
      <dgm:prSet presAssocID="{8AC886F3-D9C6-40A1-80CD-27610E95C018}" presName="ParentText" presStyleLbl="node1" presStyleIdx="0" presStyleCnt="3" custScaleX="182514" custScaleY="93131" custLinFactY="-50671" custLinFactNeighborX="-53768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1CE89-C305-4104-9E89-BBD757CAC7C7}" type="pres">
      <dgm:prSet presAssocID="{8AC886F3-D9C6-40A1-80CD-27610E95C018}" presName="ChildText" presStyleLbl="revTx" presStyleIdx="0" presStyleCnt="3" custScaleX="714388" custLinFactX="102701" custLinFactY="-82896" custLinFactNeighborX="2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5BAB8-B195-497B-9077-972FD49CD624}" type="pres">
      <dgm:prSet presAssocID="{A6FEEF1A-A9CE-483A-936B-987807D42031}" presName="sibTrans" presStyleCnt="0"/>
      <dgm:spPr/>
    </dgm:pt>
    <dgm:pt modelId="{C59BD15C-28BA-4B0C-BB2E-4778EB6F3329}" type="pres">
      <dgm:prSet presAssocID="{DC9AA98C-2127-4078-B6CE-EA98A996C0F2}" presName="composite" presStyleCnt="0"/>
      <dgm:spPr/>
    </dgm:pt>
    <dgm:pt modelId="{023AEDD9-17A2-4945-97A1-4C22C680DA25}" type="pres">
      <dgm:prSet presAssocID="{DC9AA98C-2127-4078-B6CE-EA98A996C0F2}" presName="bentUpArrow1" presStyleLbl="alignImgPlace1" presStyleIdx="1" presStyleCnt="2" custScaleX="153974" custScaleY="142409" custLinFactNeighborX="-65641" custLinFactNeighborY="-20641"/>
      <dgm:spPr/>
    </dgm:pt>
    <dgm:pt modelId="{FE7D390C-DD09-4342-9FF3-BADA7FDC2D95}" type="pres">
      <dgm:prSet presAssocID="{DC9AA98C-2127-4078-B6CE-EA98A996C0F2}" presName="ParentText" presStyleLbl="node1" presStyleIdx="1" presStyleCnt="3" custScaleX="171288" custLinFactNeighborX="-84816" custLinFactNeighborY="-7443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F008A-23D8-4F53-AF4A-510A98392325}" type="pres">
      <dgm:prSet presAssocID="{DC9AA98C-2127-4078-B6CE-EA98A996C0F2}" presName="ChildText" presStyleLbl="revTx" presStyleIdx="1" presStyleCnt="3" custScaleX="504564" custLinFactX="43494" custLinFactNeighborX="100000" custLinFactNeighborY="-99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D14C7-F4FB-4E6D-AEEE-09DF001ECE27}" type="pres">
      <dgm:prSet presAssocID="{39D8CB53-AD5D-4C75-92EE-9F04DEBFBA9B}" presName="sibTrans" presStyleCnt="0"/>
      <dgm:spPr/>
    </dgm:pt>
    <dgm:pt modelId="{FE27CA72-AF06-4BDF-8C0F-01CB6E86907B}" type="pres">
      <dgm:prSet presAssocID="{297DD37A-45D2-4E68-84CD-6B933B52D348}" presName="composite" presStyleCnt="0"/>
      <dgm:spPr/>
    </dgm:pt>
    <dgm:pt modelId="{D0C9A5CB-14CB-42A4-804E-0E7808106420}" type="pres">
      <dgm:prSet presAssocID="{297DD37A-45D2-4E68-84CD-6B933B52D348}" presName="ParentText" presStyleLbl="node1" presStyleIdx="2" presStyleCnt="3" custScaleX="178435" custLinFactX="-40307" custLinFactNeighborX="-100000" custLinFactNeighborY="-7081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64FFA-069A-4C3F-98FF-EF64B716D996}" type="pres">
      <dgm:prSet presAssocID="{297DD37A-45D2-4E68-84CD-6B933B52D348}" presName="FinalChildText" presStyleLbl="revTx" presStyleIdx="2" presStyleCnt="3" custScaleX="324598" custScaleY="231981" custLinFactNeighborX="-5622" custLinFactNeighborY="-431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A79585-F666-4B78-8A03-98F1CCFD5562}" srcId="{E34BB6A2-C134-4D46-97C4-EC4DC6C3B38D}" destId="{8AC886F3-D9C6-40A1-80CD-27610E95C018}" srcOrd="0" destOrd="0" parTransId="{E9DBBE52-9970-499B-893F-565F6B2809C5}" sibTransId="{A6FEEF1A-A9CE-483A-936B-987807D42031}"/>
    <dgm:cxn modelId="{23213426-0AFA-4877-8744-66561F890D93}" type="presOf" srcId="{77F9EDF4-DEC4-48DC-A91A-E9944CCF788A}" destId="{9DBF008A-23D8-4F53-AF4A-510A98392325}" srcOrd="0" destOrd="0" presId="urn:microsoft.com/office/officeart/2005/8/layout/StepDownProcess"/>
    <dgm:cxn modelId="{8AC7CC1D-6DCE-4388-A8A7-5FA37E9A0E7D}" srcId="{E34BB6A2-C134-4D46-97C4-EC4DC6C3B38D}" destId="{DC9AA98C-2127-4078-B6CE-EA98A996C0F2}" srcOrd="1" destOrd="0" parTransId="{8C33C517-E196-45ED-9608-FD2DB8E76221}" sibTransId="{39D8CB53-AD5D-4C75-92EE-9F04DEBFBA9B}"/>
    <dgm:cxn modelId="{36BBC278-B5B0-4179-8B4B-90EEDE90EB78}" type="presOf" srcId="{79F077AD-8DE8-4AE4-B172-AA82A6944C27}" destId="{C961CE89-C305-4104-9E89-BBD757CAC7C7}" srcOrd="0" destOrd="0" presId="urn:microsoft.com/office/officeart/2005/8/layout/StepDownProcess"/>
    <dgm:cxn modelId="{93CDD5E7-41BF-43FA-B57B-6D5D3EA9DE79}" srcId="{297DD37A-45D2-4E68-84CD-6B933B52D348}" destId="{A61D4C42-8B0C-4E29-83AA-7738C5CD9495}" srcOrd="0" destOrd="0" parTransId="{554466BA-017C-4418-95C6-8A6A57C0920C}" sibTransId="{31EF46D7-C4A6-4C4C-A93C-8D8E01945B1A}"/>
    <dgm:cxn modelId="{D2789B11-4D35-42AF-B857-942E100C616E}" srcId="{E34BB6A2-C134-4D46-97C4-EC4DC6C3B38D}" destId="{297DD37A-45D2-4E68-84CD-6B933B52D348}" srcOrd="2" destOrd="0" parTransId="{64609E98-19D3-4703-89CD-06F3FF681A5D}" sibTransId="{645A50E8-46AB-4388-98E9-CD599FA024B6}"/>
    <dgm:cxn modelId="{F7FD00F8-5DA6-4C7E-AB74-2203956E7D64}" srcId="{8AC886F3-D9C6-40A1-80CD-27610E95C018}" destId="{79F077AD-8DE8-4AE4-B172-AA82A6944C27}" srcOrd="0" destOrd="0" parTransId="{1976D309-15F2-4481-9E15-63727EEA998F}" sibTransId="{6C751C3F-2061-4E1C-929C-E3872D5A87BF}"/>
    <dgm:cxn modelId="{BCF85F7D-EF51-4EE2-9DFE-D0DFEEA80994}" type="presOf" srcId="{A61D4C42-8B0C-4E29-83AA-7738C5CD9495}" destId="{51964FFA-069A-4C3F-98FF-EF64B716D996}" srcOrd="0" destOrd="0" presId="urn:microsoft.com/office/officeart/2005/8/layout/StepDownProcess"/>
    <dgm:cxn modelId="{DC5046E5-7C84-4BD2-9E1F-226A678AE2A1}" type="presOf" srcId="{DC9AA98C-2127-4078-B6CE-EA98A996C0F2}" destId="{FE7D390C-DD09-4342-9FF3-BADA7FDC2D95}" srcOrd="0" destOrd="0" presId="urn:microsoft.com/office/officeart/2005/8/layout/StepDownProcess"/>
    <dgm:cxn modelId="{0137F3B0-0133-41DE-831E-7A459BA5B8E3}" srcId="{DC9AA98C-2127-4078-B6CE-EA98A996C0F2}" destId="{77F9EDF4-DEC4-48DC-A91A-E9944CCF788A}" srcOrd="0" destOrd="0" parTransId="{20642B42-702D-4519-BB81-E44F05FF683A}" sibTransId="{3BBCC870-1142-428F-924A-ADD743467B09}"/>
    <dgm:cxn modelId="{F4096225-498C-4AA8-8099-DA790C2D1510}" type="presOf" srcId="{297DD37A-45D2-4E68-84CD-6B933B52D348}" destId="{D0C9A5CB-14CB-42A4-804E-0E7808106420}" srcOrd="0" destOrd="0" presId="urn:microsoft.com/office/officeart/2005/8/layout/StepDownProcess"/>
    <dgm:cxn modelId="{6D12461C-4FD5-4486-946F-5591DC52C67A}" type="presOf" srcId="{E34BB6A2-C134-4D46-97C4-EC4DC6C3B38D}" destId="{4F57D24D-06AA-482C-B1EA-6D0231273E41}" srcOrd="0" destOrd="0" presId="urn:microsoft.com/office/officeart/2005/8/layout/StepDownProcess"/>
    <dgm:cxn modelId="{4C0E0E8D-EC82-4D6D-A158-10E3B8124F30}" type="presOf" srcId="{8AC886F3-D9C6-40A1-80CD-27610E95C018}" destId="{5E1B391E-2ECD-4A4B-9640-250736F12295}" srcOrd="0" destOrd="0" presId="urn:microsoft.com/office/officeart/2005/8/layout/StepDownProcess"/>
    <dgm:cxn modelId="{D6DD8F1D-36AB-4100-A23C-8BEC18254877}" type="presParOf" srcId="{4F57D24D-06AA-482C-B1EA-6D0231273E41}" destId="{97D2FEA6-251D-4246-81B0-09A0799BA497}" srcOrd="0" destOrd="0" presId="urn:microsoft.com/office/officeart/2005/8/layout/StepDownProcess"/>
    <dgm:cxn modelId="{7CC5EEE0-6A0B-4077-BBF3-1B77491A19A6}" type="presParOf" srcId="{97D2FEA6-251D-4246-81B0-09A0799BA497}" destId="{5A39D1A9-71B2-4E9A-AB83-6F2387246B51}" srcOrd="0" destOrd="0" presId="urn:microsoft.com/office/officeart/2005/8/layout/StepDownProcess"/>
    <dgm:cxn modelId="{59520040-A072-4906-99FD-58D3215A2239}" type="presParOf" srcId="{97D2FEA6-251D-4246-81B0-09A0799BA497}" destId="{5E1B391E-2ECD-4A4B-9640-250736F12295}" srcOrd="1" destOrd="0" presId="urn:microsoft.com/office/officeart/2005/8/layout/StepDownProcess"/>
    <dgm:cxn modelId="{63873E3D-45E3-41CD-8DCB-178E73B02718}" type="presParOf" srcId="{97D2FEA6-251D-4246-81B0-09A0799BA497}" destId="{C961CE89-C305-4104-9E89-BBD757CAC7C7}" srcOrd="2" destOrd="0" presId="urn:microsoft.com/office/officeart/2005/8/layout/StepDownProcess"/>
    <dgm:cxn modelId="{9D12C4F7-992D-4566-BB50-47AD5A9B3BF8}" type="presParOf" srcId="{4F57D24D-06AA-482C-B1EA-6D0231273E41}" destId="{5625BAB8-B195-497B-9077-972FD49CD624}" srcOrd="1" destOrd="0" presId="urn:microsoft.com/office/officeart/2005/8/layout/StepDownProcess"/>
    <dgm:cxn modelId="{E308E2E0-7C63-44CF-8E6B-DF34ACB655D9}" type="presParOf" srcId="{4F57D24D-06AA-482C-B1EA-6D0231273E41}" destId="{C59BD15C-28BA-4B0C-BB2E-4778EB6F3329}" srcOrd="2" destOrd="0" presId="urn:microsoft.com/office/officeart/2005/8/layout/StepDownProcess"/>
    <dgm:cxn modelId="{4B9E0864-44D8-497C-9F94-EC4D93659FA3}" type="presParOf" srcId="{C59BD15C-28BA-4B0C-BB2E-4778EB6F3329}" destId="{023AEDD9-17A2-4945-97A1-4C22C680DA25}" srcOrd="0" destOrd="0" presId="urn:microsoft.com/office/officeart/2005/8/layout/StepDownProcess"/>
    <dgm:cxn modelId="{19BF449A-D0DF-4936-8435-E217707E6CCC}" type="presParOf" srcId="{C59BD15C-28BA-4B0C-BB2E-4778EB6F3329}" destId="{FE7D390C-DD09-4342-9FF3-BADA7FDC2D95}" srcOrd="1" destOrd="0" presId="urn:microsoft.com/office/officeart/2005/8/layout/StepDownProcess"/>
    <dgm:cxn modelId="{C056C589-8880-4346-A3F3-9E3965B3905B}" type="presParOf" srcId="{C59BD15C-28BA-4B0C-BB2E-4778EB6F3329}" destId="{9DBF008A-23D8-4F53-AF4A-510A98392325}" srcOrd="2" destOrd="0" presId="urn:microsoft.com/office/officeart/2005/8/layout/StepDownProcess"/>
    <dgm:cxn modelId="{DDEB2B06-3FB5-4565-940A-EE1A59535EED}" type="presParOf" srcId="{4F57D24D-06AA-482C-B1EA-6D0231273E41}" destId="{023D14C7-F4FB-4E6D-AEEE-09DF001ECE27}" srcOrd="3" destOrd="0" presId="urn:microsoft.com/office/officeart/2005/8/layout/StepDownProcess"/>
    <dgm:cxn modelId="{F4718E08-6375-48A3-831F-67361A17E678}" type="presParOf" srcId="{4F57D24D-06AA-482C-B1EA-6D0231273E41}" destId="{FE27CA72-AF06-4BDF-8C0F-01CB6E86907B}" srcOrd="4" destOrd="0" presId="urn:microsoft.com/office/officeart/2005/8/layout/StepDownProcess"/>
    <dgm:cxn modelId="{C903E1EE-2825-4B50-867F-AA87D7527EDF}" type="presParOf" srcId="{FE27CA72-AF06-4BDF-8C0F-01CB6E86907B}" destId="{D0C9A5CB-14CB-42A4-804E-0E7808106420}" srcOrd="0" destOrd="0" presId="urn:microsoft.com/office/officeart/2005/8/layout/StepDownProcess"/>
    <dgm:cxn modelId="{4BF72F3C-EE6D-4239-87DE-DC03A1BE1A1D}" type="presParOf" srcId="{FE27CA72-AF06-4BDF-8C0F-01CB6E86907B}" destId="{51964FFA-069A-4C3F-98FF-EF64B716D99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9D1A9-71B2-4E9A-AB83-6F2387246B51}">
      <dsp:nvSpPr>
        <dsp:cNvPr id="0" name=""/>
        <dsp:cNvSpPr/>
      </dsp:nvSpPr>
      <dsp:spPr>
        <a:xfrm rot="5400000">
          <a:off x="395546" y="999860"/>
          <a:ext cx="524343" cy="5195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B391E-2ECD-4A4B-9640-250736F12295}">
      <dsp:nvSpPr>
        <dsp:cNvPr id="0" name=""/>
        <dsp:cNvSpPr/>
      </dsp:nvSpPr>
      <dsp:spPr>
        <a:xfrm>
          <a:off x="160645" y="472483"/>
          <a:ext cx="1026261" cy="366550"/>
        </a:xfrm>
        <a:prstGeom prst="roundRect">
          <a:avLst>
            <a:gd name="adj" fmla="val 16670"/>
          </a:avLst>
        </a:prstGeom>
        <a:solidFill>
          <a:srgbClr val="6600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.VnAvant" panose="020B7200000000000000" pitchFamily="34" charset="0"/>
            </a:rPr>
            <a:t>Step1</a:t>
          </a:r>
          <a:endParaRPr lang="en-US" sz="2000" b="1" kern="1200" dirty="0">
            <a:latin typeface=".VnAvant" panose="020B7200000000000000" pitchFamily="34" charset="0"/>
          </a:endParaRPr>
        </a:p>
      </dsp:txBody>
      <dsp:txXfrm>
        <a:off x="178542" y="490380"/>
        <a:ext cx="990467" cy="330756"/>
      </dsp:txXfrm>
    </dsp:sp>
    <dsp:sp modelId="{C961CE89-C305-4104-9E89-BBD757CAC7C7}">
      <dsp:nvSpPr>
        <dsp:cNvPr id="0" name=""/>
        <dsp:cNvSpPr/>
      </dsp:nvSpPr>
      <dsp:spPr>
        <a:xfrm>
          <a:off x="1238881" y="507706"/>
          <a:ext cx="2921544" cy="31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.VnAvant" panose="020B7200000000000000" pitchFamily="34" charset="0"/>
            </a:rPr>
            <a:t>Apply IT system for In tem printing label (Auto link plan &amp; data accuracy)</a:t>
          </a:r>
          <a:endParaRPr lang="en-US" sz="1600" b="1" kern="1200" dirty="0">
            <a:latin typeface=".VnAvant" panose="020B7200000000000000" pitchFamily="34" charset="0"/>
          </a:endParaRPr>
        </a:p>
      </dsp:txBody>
      <dsp:txXfrm>
        <a:off x="1238881" y="507706"/>
        <a:ext cx="2921544" cy="318113"/>
      </dsp:txXfrm>
    </dsp:sp>
    <dsp:sp modelId="{023AEDD9-17A2-4945-97A1-4C22C680DA25}">
      <dsp:nvSpPr>
        <dsp:cNvPr id="0" name=""/>
        <dsp:cNvSpPr/>
      </dsp:nvSpPr>
      <dsp:spPr>
        <a:xfrm rot="5400000">
          <a:off x="1436314" y="1787974"/>
          <a:ext cx="475673" cy="5855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D390C-DD09-4342-9FF3-BADA7FDC2D95}">
      <dsp:nvSpPr>
        <dsp:cNvPr id="0" name=""/>
        <dsp:cNvSpPr/>
      </dsp:nvSpPr>
      <dsp:spPr>
        <a:xfrm>
          <a:off x="990922" y="1296313"/>
          <a:ext cx="963138" cy="393586"/>
        </a:xfrm>
        <a:prstGeom prst="roundRect">
          <a:avLst>
            <a:gd name="adj" fmla="val 1667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.VnAvant" panose="020B7200000000000000" pitchFamily="34" charset="0"/>
            </a:rPr>
            <a:t>Step2</a:t>
          </a:r>
          <a:endParaRPr lang="en-US" sz="2000" b="1" kern="1200" dirty="0">
            <a:latin typeface=".VnAvant" panose="020B7200000000000000" pitchFamily="34" charset="0"/>
          </a:endParaRPr>
        </a:p>
      </dsp:txBody>
      <dsp:txXfrm>
        <a:off x="1010139" y="1315530"/>
        <a:ext cx="924704" cy="355152"/>
      </dsp:txXfrm>
    </dsp:sp>
    <dsp:sp modelId="{9DBF008A-23D8-4F53-AF4A-510A98392325}">
      <dsp:nvSpPr>
        <dsp:cNvPr id="0" name=""/>
        <dsp:cNvSpPr/>
      </dsp:nvSpPr>
      <dsp:spPr>
        <a:xfrm>
          <a:off x="1990133" y="1310792"/>
          <a:ext cx="2063453" cy="31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.VnAvant" panose="020B7200000000000000" pitchFamily="34" charset="0"/>
            </a:rPr>
            <a:t> Control in- out child part in system </a:t>
          </a:r>
          <a:endParaRPr lang="en-US" sz="1600" b="1" kern="1200" dirty="0">
            <a:latin typeface=".VnAvant" panose="020B7200000000000000" pitchFamily="34" charset="0"/>
          </a:endParaRPr>
        </a:p>
      </dsp:txBody>
      <dsp:txXfrm>
        <a:off x="1990133" y="1310792"/>
        <a:ext cx="2063453" cy="318113"/>
      </dsp:txXfrm>
    </dsp:sp>
    <dsp:sp modelId="{D0C9A5CB-14CB-42A4-804E-0E7808106420}">
      <dsp:nvSpPr>
        <dsp:cNvPr id="0" name=""/>
        <dsp:cNvSpPr/>
      </dsp:nvSpPr>
      <dsp:spPr>
        <a:xfrm>
          <a:off x="2016710" y="1995895"/>
          <a:ext cx="1003326" cy="393586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.VnAvant" panose="020B7200000000000000" pitchFamily="34" charset="0"/>
            </a:rPr>
            <a:t>Step3</a:t>
          </a:r>
          <a:endParaRPr lang="en-US" sz="2000" b="1" kern="1200" dirty="0">
            <a:latin typeface=".VnAvant" panose="020B7200000000000000" pitchFamily="34" charset="0"/>
          </a:endParaRPr>
        </a:p>
      </dsp:txBody>
      <dsp:txXfrm>
        <a:off x="2035927" y="2015112"/>
        <a:ext cx="964892" cy="355152"/>
      </dsp:txXfrm>
    </dsp:sp>
    <dsp:sp modelId="{51964FFA-069A-4C3F-98FF-EF64B716D996}">
      <dsp:nvSpPr>
        <dsp:cNvPr id="0" name=""/>
        <dsp:cNvSpPr/>
      </dsp:nvSpPr>
      <dsp:spPr>
        <a:xfrm>
          <a:off x="3106207" y="1964900"/>
          <a:ext cx="1327468" cy="737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.VnAvant" panose="020B7200000000000000" pitchFamily="34" charset="0"/>
            </a:rPr>
            <a:t> Apply using camera check FA (Prevent mistake)</a:t>
          </a:r>
          <a:endParaRPr lang="en-US" sz="1600" b="1" kern="1200" dirty="0">
            <a:latin typeface=".VnAvant" panose="020B7200000000000000" pitchFamily="34" charset="0"/>
          </a:endParaRPr>
        </a:p>
      </dsp:txBody>
      <dsp:txXfrm>
        <a:off x="3106207" y="1964900"/>
        <a:ext cx="1327468" cy="737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1930C-6328-4F4D-96E8-BF885D8627AD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401"/>
            <a:ext cx="5486400" cy="447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3AE1-4EE5-4669-B43B-C9B768F8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38AC2-7A68-47FA-A301-417553D8F8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1725" y="698500"/>
            <a:ext cx="465455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1979E-9434-43DD-80D1-1F2D7233972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1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81000"/>
            <a:ext cx="9144000" cy="0"/>
          </a:xfrm>
          <a:prstGeom prst="line">
            <a:avLst/>
          </a:prstGeom>
          <a:ln w="3810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76200"/>
            <a:ext cx="777875" cy="228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5548" y="35512"/>
            <a:ext cx="41845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2" name="Group 16"/>
          <p:cNvGrpSpPr>
            <a:grpSpLocks/>
          </p:cNvGrpSpPr>
          <p:nvPr userDrawn="1"/>
        </p:nvGrpSpPr>
        <p:grpSpPr bwMode="auto">
          <a:xfrm>
            <a:off x="35625" y="76200"/>
            <a:ext cx="1069099" cy="228600"/>
            <a:chOff x="158" y="0"/>
            <a:chExt cx="840" cy="208"/>
          </a:xfrm>
        </p:grpSpPr>
        <p:sp>
          <p:nvSpPr>
            <p:cNvPr id="12" name="Freeform 17"/>
            <p:cNvSpPr>
              <a:spLocks noChangeAspect="1"/>
            </p:cNvSpPr>
            <p:nvPr/>
          </p:nvSpPr>
          <p:spPr bwMode="auto">
            <a:xfrm>
              <a:off x="158" y="0"/>
              <a:ext cx="205" cy="208"/>
            </a:xfrm>
            <a:custGeom>
              <a:avLst/>
              <a:gdLst/>
              <a:ahLst/>
              <a:cxnLst>
                <a:cxn ang="0">
                  <a:pos x="113" y="71"/>
                </a:cxn>
                <a:cxn ang="0">
                  <a:pos x="140" y="21"/>
                </a:cxn>
                <a:cxn ang="0">
                  <a:pos x="133" y="17"/>
                </a:cxn>
                <a:cxn ang="0">
                  <a:pos x="125" y="15"/>
                </a:cxn>
                <a:cxn ang="0">
                  <a:pos x="117" y="14"/>
                </a:cxn>
                <a:cxn ang="0">
                  <a:pos x="101" y="15"/>
                </a:cxn>
                <a:cxn ang="0">
                  <a:pos x="80" y="24"/>
                </a:cxn>
                <a:cxn ang="0">
                  <a:pos x="64" y="38"/>
                </a:cxn>
                <a:cxn ang="0">
                  <a:pos x="56" y="59"/>
                </a:cxn>
                <a:cxn ang="0">
                  <a:pos x="56" y="82"/>
                </a:cxn>
                <a:cxn ang="0">
                  <a:pos x="64" y="103"/>
                </a:cxn>
                <a:cxn ang="0">
                  <a:pos x="80" y="119"/>
                </a:cxn>
                <a:cxn ang="0">
                  <a:pos x="101" y="128"/>
                </a:cxn>
                <a:cxn ang="0">
                  <a:pos x="120" y="128"/>
                </a:cxn>
                <a:cxn ang="0">
                  <a:pos x="135" y="124"/>
                </a:cxn>
                <a:cxn ang="0">
                  <a:pos x="147" y="117"/>
                </a:cxn>
                <a:cxn ang="0">
                  <a:pos x="157" y="107"/>
                </a:cxn>
                <a:cxn ang="0">
                  <a:pos x="164" y="110"/>
                </a:cxn>
                <a:cxn ang="0">
                  <a:pos x="152" y="123"/>
                </a:cxn>
                <a:cxn ang="0">
                  <a:pos x="135" y="133"/>
                </a:cxn>
                <a:cxn ang="0">
                  <a:pos x="114" y="140"/>
                </a:cxn>
                <a:cxn ang="0">
                  <a:pos x="89" y="143"/>
                </a:cxn>
                <a:cxn ang="0">
                  <a:pos x="51" y="137"/>
                </a:cxn>
                <a:cxn ang="0">
                  <a:pos x="23" y="121"/>
                </a:cxn>
                <a:cxn ang="0">
                  <a:pos x="6" y="98"/>
                </a:cxn>
                <a:cxn ang="0">
                  <a:pos x="0" y="71"/>
                </a:cxn>
                <a:cxn ang="0">
                  <a:pos x="6" y="44"/>
                </a:cxn>
                <a:cxn ang="0">
                  <a:pos x="23" y="22"/>
                </a:cxn>
                <a:cxn ang="0">
                  <a:pos x="51" y="6"/>
                </a:cxn>
                <a:cxn ang="0">
                  <a:pos x="89" y="0"/>
                </a:cxn>
                <a:cxn ang="0">
                  <a:pos x="116" y="3"/>
                </a:cxn>
                <a:cxn ang="0">
                  <a:pos x="138" y="10"/>
                </a:cxn>
                <a:cxn ang="0">
                  <a:pos x="155" y="22"/>
                </a:cxn>
                <a:cxn ang="0">
                  <a:pos x="169" y="37"/>
                </a:cxn>
              </a:cxnLst>
              <a:rect l="0" t="0" r="r" b="b"/>
              <a:pathLst>
                <a:path w="170" h="144">
                  <a:moveTo>
                    <a:pt x="169" y="37"/>
                  </a:moveTo>
                  <a:lnTo>
                    <a:pt x="113" y="71"/>
                  </a:lnTo>
                  <a:lnTo>
                    <a:pt x="143" y="23"/>
                  </a:lnTo>
                  <a:lnTo>
                    <a:pt x="140" y="21"/>
                  </a:lnTo>
                  <a:lnTo>
                    <a:pt x="136" y="19"/>
                  </a:lnTo>
                  <a:lnTo>
                    <a:pt x="133" y="17"/>
                  </a:lnTo>
                  <a:lnTo>
                    <a:pt x="129" y="16"/>
                  </a:lnTo>
                  <a:lnTo>
                    <a:pt x="125" y="15"/>
                  </a:lnTo>
                  <a:lnTo>
                    <a:pt x="121" y="15"/>
                  </a:lnTo>
                  <a:lnTo>
                    <a:pt x="117" y="14"/>
                  </a:lnTo>
                  <a:lnTo>
                    <a:pt x="112" y="14"/>
                  </a:lnTo>
                  <a:lnTo>
                    <a:pt x="101" y="15"/>
                  </a:lnTo>
                  <a:lnTo>
                    <a:pt x="90" y="19"/>
                  </a:lnTo>
                  <a:lnTo>
                    <a:pt x="80" y="24"/>
                  </a:lnTo>
                  <a:lnTo>
                    <a:pt x="71" y="31"/>
                  </a:lnTo>
                  <a:lnTo>
                    <a:pt x="64" y="38"/>
                  </a:lnTo>
                  <a:lnTo>
                    <a:pt x="59" y="48"/>
                  </a:lnTo>
                  <a:lnTo>
                    <a:pt x="56" y="59"/>
                  </a:lnTo>
                  <a:lnTo>
                    <a:pt x="55" y="71"/>
                  </a:lnTo>
                  <a:lnTo>
                    <a:pt x="56" y="82"/>
                  </a:lnTo>
                  <a:lnTo>
                    <a:pt x="59" y="93"/>
                  </a:lnTo>
                  <a:lnTo>
                    <a:pt x="64" y="103"/>
                  </a:lnTo>
                  <a:lnTo>
                    <a:pt x="71" y="112"/>
                  </a:lnTo>
                  <a:lnTo>
                    <a:pt x="80" y="119"/>
                  </a:lnTo>
                  <a:lnTo>
                    <a:pt x="90" y="124"/>
                  </a:lnTo>
                  <a:lnTo>
                    <a:pt x="101" y="128"/>
                  </a:lnTo>
                  <a:lnTo>
                    <a:pt x="113" y="129"/>
                  </a:lnTo>
                  <a:lnTo>
                    <a:pt x="120" y="128"/>
                  </a:lnTo>
                  <a:lnTo>
                    <a:pt x="128" y="127"/>
                  </a:lnTo>
                  <a:lnTo>
                    <a:pt x="135" y="124"/>
                  </a:lnTo>
                  <a:lnTo>
                    <a:pt x="141" y="121"/>
                  </a:lnTo>
                  <a:lnTo>
                    <a:pt x="147" y="117"/>
                  </a:lnTo>
                  <a:lnTo>
                    <a:pt x="153" y="112"/>
                  </a:lnTo>
                  <a:lnTo>
                    <a:pt x="157" y="107"/>
                  </a:lnTo>
                  <a:lnTo>
                    <a:pt x="161" y="101"/>
                  </a:lnTo>
                  <a:lnTo>
                    <a:pt x="164" y="110"/>
                  </a:lnTo>
                  <a:lnTo>
                    <a:pt x="158" y="116"/>
                  </a:lnTo>
                  <a:lnTo>
                    <a:pt x="152" y="123"/>
                  </a:lnTo>
                  <a:lnTo>
                    <a:pt x="144" y="128"/>
                  </a:lnTo>
                  <a:lnTo>
                    <a:pt x="135" y="133"/>
                  </a:lnTo>
                  <a:lnTo>
                    <a:pt x="125" y="137"/>
                  </a:lnTo>
                  <a:lnTo>
                    <a:pt x="114" y="140"/>
                  </a:lnTo>
                  <a:lnTo>
                    <a:pt x="102" y="142"/>
                  </a:lnTo>
                  <a:lnTo>
                    <a:pt x="89" y="143"/>
                  </a:lnTo>
                  <a:lnTo>
                    <a:pt x="68" y="141"/>
                  </a:lnTo>
                  <a:lnTo>
                    <a:pt x="51" y="137"/>
                  </a:lnTo>
                  <a:lnTo>
                    <a:pt x="35" y="130"/>
                  </a:lnTo>
                  <a:lnTo>
                    <a:pt x="23" y="121"/>
                  </a:lnTo>
                  <a:lnTo>
                    <a:pt x="13" y="110"/>
                  </a:lnTo>
                  <a:lnTo>
                    <a:pt x="6" y="98"/>
                  </a:lnTo>
                  <a:lnTo>
                    <a:pt x="1" y="84"/>
                  </a:lnTo>
                  <a:lnTo>
                    <a:pt x="0" y="71"/>
                  </a:lnTo>
                  <a:lnTo>
                    <a:pt x="1" y="57"/>
                  </a:lnTo>
                  <a:lnTo>
                    <a:pt x="6" y="44"/>
                  </a:lnTo>
                  <a:lnTo>
                    <a:pt x="13" y="33"/>
                  </a:lnTo>
                  <a:lnTo>
                    <a:pt x="23" y="22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3" y="1"/>
                  </a:lnTo>
                  <a:lnTo>
                    <a:pt x="116" y="3"/>
                  </a:lnTo>
                  <a:lnTo>
                    <a:pt x="127" y="6"/>
                  </a:lnTo>
                  <a:lnTo>
                    <a:pt x="138" y="10"/>
                  </a:lnTo>
                  <a:lnTo>
                    <a:pt x="147" y="16"/>
                  </a:lnTo>
                  <a:lnTo>
                    <a:pt x="155" y="22"/>
                  </a:lnTo>
                  <a:lnTo>
                    <a:pt x="162" y="29"/>
                  </a:lnTo>
                  <a:lnTo>
                    <a:pt x="169" y="37"/>
                  </a:lnTo>
                </a:path>
              </a:pathLst>
            </a:custGeom>
            <a:solidFill>
              <a:srgbClr val="FF0000"/>
            </a:solidFill>
            <a:ln w="9525" cap="rnd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3" name="Freeform 18"/>
            <p:cNvSpPr>
              <a:spLocks noChangeAspect="1"/>
            </p:cNvSpPr>
            <p:nvPr/>
          </p:nvSpPr>
          <p:spPr bwMode="auto">
            <a:xfrm>
              <a:off x="513" y="33"/>
              <a:ext cx="166" cy="169"/>
            </a:xfrm>
            <a:custGeom>
              <a:avLst/>
              <a:gdLst/>
              <a:ahLst/>
              <a:cxnLst>
                <a:cxn ang="0">
                  <a:pos x="137" y="116"/>
                </a:cxn>
                <a:cxn ang="0">
                  <a:pos x="94" y="116"/>
                </a:cxn>
                <a:cxn ang="0">
                  <a:pos x="94" y="31"/>
                </a:cxn>
                <a:cxn ang="0">
                  <a:pos x="94" y="29"/>
                </a:cxn>
                <a:cxn ang="0">
                  <a:pos x="93" y="27"/>
                </a:cxn>
                <a:cxn ang="0">
                  <a:pos x="92" y="25"/>
                </a:cxn>
                <a:cxn ang="0">
                  <a:pos x="91" y="24"/>
                </a:cxn>
                <a:cxn ang="0">
                  <a:pos x="89" y="22"/>
                </a:cxn>
                <a:cxn ang="0">
                  <a:pos x="87" y="22"/>
                </a:cxn>
                <a:cxn ang="0">
                  <a:pos x="85" y="21"/>
                </a:cxn>
                <a:cxn ang="0">
                  <a:pos x="83" y="21"/>
                </a:cxn>
                <a:cxn ang="0">
                  <a:pos x="81" y="21"/>
                </a:cxn>
                <a:cxn ang="0">
                  <a:pos x="79" y="22"/>
                </a:cxn>
                <a:cxn ang="0">
                  <a:pos x="77" y="22"/>
                </a:cxn>
                <a:cxn ang="0">
                  <a:pos x="76" y="24"/>
                </a:cxn>
                <a:cxn ang="0">
                  <a:pos x="74" y="25"/>
                </a:cxn>
                <a:cxn ang="0">
                  <a:pos x="73" y="27"/>
                </a:cxn>
                <a:cxn ang="0">
                  <a:pos x="73" y="29"/>
                </a:cxn>
                <a:cxn ang="0">
                  <a:pos x="73" y="31"/>
                </a:cxn>
                <a:cxn ang="0">
                  <a:pos x="73" y="116"/>
                </a:cxn>
                <a:cxn ang="0">
                  <a:pos x="29" y="116"/>
                </a:cxn>
                <a:cxn ang="0">
                  <a:pos x="29" y="21"/>
                </a:cxn>
                <a:cxn ang="0">
                  <a:pos x="0" y="21"/>
                </a:cxn>
                <a:cxn ang="0">
                  <a:pos x="42" y="2"/>
                </a:cxn>
                <a:cxn ang="0">
                  <a:pos x="43" y="2"/>
                </a:cxn>
                <a:cxn ang="0">
                  <a:pos x="44" y="2"/>
                </a:cxn>
                <a:cxn ang="0">
                  <a:pos x="45" y="1"/>
                </a:cxn>
                <a:cxn ang="0">
                  <a:pos x="46" y="1"/>
                </a:cxn>
                <a:cxn ang="0">
                  <a:pos x="47" y="1"/>
                </a:cxn>
                <a:cxn ang="0">
                  <a:pos x="49" y="0"/>
                </a:cxn>
                <a:cxn ang="0">
                  <a:pos x="50" y="0"/>
                </a:cxn>
                <a:cxn ang="0">
                  <a:pos x="51" y="0"/>
                </a:cxn>
                <a:cxn ang="0">
                  <a:pos x="55" y="1"/>
                </a:cxn>
                <a:cxn ang="0">
                  <a:pos x="59" y="2"/>
                </a:cxn>
                <a:cxn ang="0">
                  <a:pos x="62" y="4"/>
                </a:cxn>
                <a:cxn ang="0">
                  <a:pos x="65" y="5"/>
                </a:cxn>
                <a:cxn ang="0">
                  <a:pos x="68" y="8"/>
                </a:cxn>
                <a:cxn ang="0">
                  <a:pos x="70" y="11"/>
                </a:cxn>
                <a:cxn ang="0">
                  <a:pos x="71" y="14"/>
                </a:cxn>
                <a:cxn ang="0">
                  <a:pos x="72" y="17"/>
                </a:cxn>
                <a:cxn ang="0">
                  <a:pos x="107" y="3"/>
                </a:cxn>
                <a:cxn ang="0">
                  <a:pos x="108" y="2"/>
                </a:cxn>
                <a:cxn ang="0">
                  <a:pos x="109" y="2"/>
                </a:cxn>
                <a:cxn ang="0">
                  <a:pos x="110" y="1"/>
                </a:cxn>
                <a:cxn ang="0">
                  <a:pos x="111" y="1"/>
                </a:cxn>
                <a:cxn ang="0">
                  <a:pos x="112" y="1"/>
                </a:cxn>
                <a:cxn ang="0">
                  <a:pos x="113" y="0"/>
                </a:cxn>
                <a:cxn ang="0">
                  <a:pos x="114" y="0"/>
                </a:cxn>
                <a:cxn ang="0">
                  <a:pos x="116" y="0"/>
                </a:cxn>
                <a:cxn ang="0">
                  <a:pos x="120" y="1"/>
                </a:cxn>
                <a:cxn ang="0">
                  <a:pos x="124" y="2"/>
                </a:cxn>
                <a:cxn ang="0">
                  <a:pos x="128" y="4"/>
                </a:cxn>
                <a:cxn ang="0">
                  <a:pos x="131" y="7"/>
                </a:cxn>
                <a:cxn ang="0">
                  <a:pos x="134" y="10"/>
                </a:cxn>
                <a:cxn ang="0">
                  <a:pos x="136" y="13"/>
                </a:cxn>
                <a:cxn ang="0">
                  <a:pos x="137" y="16"/>
                </a:cxn>
                <a:cxn ang="0">
                  <a:pos x="137" y="21"/>
                </a:cxn>
                <a:cxn ang="0">
                  <a:pos x="137" y="116"/>
                </a:cxn>
              </a:cxnLst>
              <a:rect l="0" t="0" r="r" b="b"/>
              <a:pathLst>
                <a:path w="138" h="117">
                  <a:moveTo>
                    <a:pt x="137" y="116"/>
                  </a:moveTo>
                  <a:lnTo>
                    <a:pt x="94" y="116"/>
                  </a:lnTo>
                  <a:lnTo>
                    <a:pt x="94" y="31"/>
                  </a:lnTo>
                  <a:lnTo>
                    <a:pt x="94" y="29"/>
                  </a:lnTo>
                  <a:lnTo>
                    <a:pt x="93" y="27"/>
                  </a:lnTo>
                  <a:lnTo>
                    <a:pt x="92" y="25"/>
                  </a:lnTo>
                  <a:lnTo>
                    <a:pt x="91" y="24"/>
                  </a:lnTo>
                  <a:lnTo>
                    <a:pt x="89" y="22"/>
                  </a:lnTo>
                  <a:lnTo>
                    <a:pt x="87" y="22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81" y="21"/>
                  </a:lnTo>
                  <a:lnTo>
                    <a:pt x="79" y="22"/>
                  </a:lnTo>
                  <a:lnTo>
                    <a:pt x="77" y="22"/>
                  </a:lnTo>
                  <a:lnTo>
                    <a:pt x="76" y="24"/>
                  </a:lnTo>
                  <a:lnTo>
                    <a:pt x="74" y="25"/>
                  </a:lnTo>
                  <a:lnTo>
                    <a:pt x="73" y="27"/>
                  </a:lnTo>
                  <a:lnTo>
                    <a:pt x="73" y="29"/>
                  </a:lnTo>
                  <a:lnTo>
                    <a:pt x="73" y="31"/>
                  </a:lnTo>
                  <a:lnTo>
                    <a:pt x="73" y="116"/>
                  </a:lnTo>
                  <a:lnTo>
                    <a:pt x="29" y="116"/>
                  </a:lnTo>
                  <a:lnTo>
                    <a:pt x="29" y="21"/>
                  </a:lnTo>
                  <a:lnTo>
                    <a:pt x="0" y="21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4" y="2"/>
                  </a:lnTo>
                  <a:lnTo>
                    <a:pt x="45" y="1"/>
                  </a:lnTo>
                  <a:lnTo>
                    <a:pt x="46" y="1"/>
                  </a:lnTo>
                  <a:lnTo>
                    <a:pt x="47" y="1"/>
                  </a:lnTo>
                  <a:lnTo>
                    <a:pt x="49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59" y="2"/>
                  </a:lnTo>
                  <a:lnTo>
                    <a:pt x="62" y="4"/>
                  </a:lnTo>
                  <a:lnTo>
                    <a:pt x="65" y="5"/>
                  </a:lnTo>
                  <a:lnTo>
                    <a:pt x="68" y="8"/>
                  </a:lnTo>
                  <a:lnTo>
                    <a:pt x="70" y="11"/>
                  </a:lnTo>
                  <a:lnTo>
                    <a:pt x="71" y="14"/>
                  </a:lnTo>
                  <a:lnTo>
                    <a:pt x="72" y="17"/>
                  </a:lnTo>
                  <a:lnTo>
                    <a:pt x="107" y="3"/>
                  </a:lnTo>
                  <a:lnTo>
                    <a:pt x="108" y="2"/>
                  </a:lnTo>
                  <a:lnTo>
                    <a:pt x="109" y="2"/>
                  </a:lnTo>
                  <a:lnTo>
                    <a:pt x="110" y="1"/>
                  </a:lnTo>
                  <a:lnTo>
                    <a:pt x="111" y="1"/>
                  </a:lnTo>
                  <a:lnTo>
                    <a:pt x="112" y="1"/>
                  </a:lnTo>
                  <a:lnTo>
                    <a:pt x="113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20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1" y="7"/>
                  </a:lnTo>
                  <a:lnTo>
                    <a:pt x="134" y="10"/>
                  </a:lnTo>
                  <a:lnTo>
                    <a:pt x="136" y="13"/>
                  </a:lnTo>
                  <a:lnTo>
                    <a:pt x="137" y="16"/>
                  </a:lnTo>
                  <a:lnTo>
                    <a:pt x="137" y="21"/>
                  </a:lnTo>
                  <a:lnTo>
                    <a:pt x="137" y="116"/>
                  </a:lnTo>
                </a:path>
              </a:pathLst>
            </a:custGeom>
            <a:solidFill>
              <a:srgbClr val="FF0000"/>
            </a:solidFill>
            <a:ln w="9525" cap="rnd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4" name="Freeform 19"/>
            <p:cNvSpPr>
              <a:spLocks noChangeAspect="1"/>
            </p:cNvSpPr>
            <p:nvPr/>
          </p:nvSpPr>
          <p:spPr bwMode="auto">
            <a:xfrm>
              <a:off x="360" y="36"/>
              <a:ext cx="171" cy="172"/>
            </a:xfrm>
            <a:custGeom>
              <a:avLst/>
              <a:gdLst/>
              <a:ahLst/>
              <a:cxnLst>
                <a:cxn ang="0">
                  <a:pos x="141" y="116"/>
                </a:cxn>
                <a:cxn ang="0">
                  <a:pos x="93" y="96"/>
                </a:cxn>
                <a:cxn ang="0">
                  <a:pos x="85" y="105"/>
                </a:cxn>
                <a:cxn ang="0">
                  <a:pos x="74" y="112"/>
                </a:cxn>
                <a:cxn ang="0">
                  <a:pos x="60" y="117"/>
                </a:cxn>
                <a:cxn ang="0">
                  <a:pos x="45" y="119"/>
                </a:cxn>
                <a:cxn ang="0">
                  <a:pos x="30" y="116"/>
                </a:cxn>
                <a:cxn ang="0">
                  <a:pos x="15" y="108"/>
                </a:cxn>
                <a:cxn ang="0">
                  <a:pos x="5" y="96"/>
                </a:cxn>
                <a:cxn ang="0">
                  <a:pos x="0" y="81"/>
                </a:cxn>
                <a:cxn ang="0">
                  <a:pos x="5" y="65"/>
                </a:cxn>
                <a:cxn ang="0">
                  <a:pos x="15" y="53"/>
                </a:cxn>
                <a:cxn ang="0">
                  <a:pos x="30" y="45"/>
                </a:cxn>
                <a:cxn ang="0">
                  <a:pos x="45" y="42"/>
                </a:cxn>
                <a:cxn ang="0">
                  <a:pos x="55" y="43"/>
                </a:cxn>
                <a:cxn ang="0">
                  <a:pos x="64" y="45"/>
                </a:cxn>
                <a:cxn ang="0">
                  <a:pos x="73" y="49"/>
                </a:cxn>
                <a:cxn ang="0">
                  <a:pos x="81" y="54"/>
                </a:cxn>
                <a:cxn ang="0">
                  <a:pos x="16" y="20"/>
                </a:cxn>
                <a:cxn ang="0">
                  <a:pos x="76" y="0"/>
                </a:cxn>
                <a:cxn ang="0">
                  <a:pos x="92" y="2"/>
                </a:cxn>
                <a:cxn ang="0">
                  <a:pos x="105" y="9"/>
                </a:cxn>
                <a:cxn ang="0">
                  <a:pos x="114" y="19"/>
                </a:cxn>
                <a:cxn ang="0">
                  <a:pos x="66" y="102"/>
                </a:cxn>
                <a:cxn ang="0">
                  <a:pos x="74" y="101"/>
                </a:cxn>
                <a:cxn ang="0">
                  <a:pos x="81" y="96"/>
                </a:cxn>
                <a:cxn ang="0">
                  <a:pos x="86" y="89"/>
                </a:cxn>
                <a:cxn ang="0">
                  <a:pos x="88" y="81"/>
                </a:cxn>
                <a:cxn ang="0">
                  <a:pos x="86" y="72"/>
                </a:cxn>
                <a:cxn ang="0">
                  <a:pos x="81" y="65"/>
                </a:cxn>
                <a:cxn ang="0">
                  <a:pos x="74" y="61"/>
                </a:cxn>
                <a:cxn ang="0">
                  <a:pos x="66" y="59"/>
                </a:cxn>
                <a:cxn ang="0">
                  <a:pos x="57" y="61"/>
                </a:cxn>
                <a:cxn ang="0">
                  <a:pos x="50" y="65"/>
                </a:cxn>
                <a:cxn ang="0">
                  <a:pos x="46" y="72"/>
                </a:cxn>
                <a:cxn ang="0">
                  <a:pos x="44" y="81"/>
                </a:cxn>
                <a:cxn ang="0">
                  <a:pos x="46" y="89"/>
                </a:cxn>
                <a:cxn ang="0">
                  <a:pos x="50" y="96"/>
                </a:cxn>
                <a:cxn ang="0">
                  <a:pos x="57" y="101"/>
                </a:cxn>
                <a:cxn ang="0">
                  <a:pos x="66" y="102"/>
                </a:cxn>
              </a:cxnLst>
              <a:rect l="0" t="0" r="r" b="b"/>
              <a:pathLst>
                <a:path w="142" h="120">
                  <a:moveTo>
                    <a:pt x="116" y="25"/>
                  </a:moveTo>
                  <a:lnTo>
                    <a:pt x="141" y="116"/>
                  </a:lnTo>
                  <a:lnTo>
                    <a:pt x="99" y="116"/>
                  </a:lnTo>
                  <a:lnTo>
                    <a:pt x="93" y="96"/>
                  </a:lnTo>
                  <a:lnTo>
                    <a:pt x="89" y="100"/>
                  </a:lnTo>
                  <a:lnTo>
                    <a:pt x="85" y="105"/>
                  </a:lnTo>
                  <a:lnTo>
                    <a:pt x="80" y="109"/>
                  </a:lnTo>
                  <a:lnTo>
                    <a:pt x="74" y="112"/>
                  </a:lnTo>
                  <a:lnTo>
                    <a:pt x="67" y="115"/>
                  </a:lnTo>
                  <a:lnTo>
                    <a:pt x="60" y="117"/>
                  </a:lnTo>
                  <a:lnTo>
                    <a:pt x="53" y="118"/>
                  </a:lnTo>
                  <a:lnTo>
                    <a:pt x="45" y="119"/>
                  </a:lnTo>
                  <a:lnTo>
                    <a:pt x="37" y="118"/>
                  </a:lnTo>
                  <a:lnTo>
                    <a:pt x="30" y="116"/>
                  </a:lnTo>
                  <a:lnTo>
                    <a:pt x="22" y="113"/>
                  </a:lnTo>
                  <a:lnTo>
                    <a:pt x="15" y="108"/>
                  </a:lnTo>
                  <a:lnTo>
                    <a:pt x="9" y="103"/>
                  </a:lnTo>
                  <a:lnTo>
                    <a:pt x="5" y="96"/>
                  </a:lnTo>
                  <a:lnTo>
                    <a:pt x="2" y="89"/>
                  </a:lnTo>
                  <a:lnTo>
                    <a:pt x="0" y="81"/>
                  </a:lnTo>
                  <a:lnTo>
                    <a:pt x="2" y="72"/>
                  </a:lnTo>
                  <a:lnTo>
                    <a:pt x="5" y="65"/>
                  </a:lnTo>
                  <a:lnTo>
                    <a:pt x="9" y="58"/>
                  </a:lnTo>
                  <a:lnTo>
                    <a:pt x="15" y="53"/>
                  </a:lnTo>
                  <a:lnTo>
                    <a:pt x="22" y="48"/>
                  </a:lnTo>
                  <a:lnTo>
                    <a:pt x="30" y="45"/>
                  </a:lnTo>
                  <a:lnTo>
                    <a:pt x="37" y="43"/>
                  </a:lnTo>
                  <a:lnTo>
                    <a:pt x="45" y="42"/>
                  </a:lnTo>
                  <a:lnTo>
                    <a:pt x="50" y="42"/>
                  </a:lnTo>
                  <a:lnTo>
                    <a:pt x="55" y="43"/>
                  </a:lnTo>
                  <a:lnTo>
                    <a:pt x="60" y="44"/>
                  </a:lnTo>
                  <a:lnTo>
                    <a:pt x="64" y="45"/>
                  </a:lnTo>
                  <a:lnTo>
                    <a:pt x="69" y="47"/>
                  </a:lnTo>
                  <a:lnTo>
                    <a:pt x="73" y="49"/>
                  </a:lnTo>
                  <a:lnTo>
                    <a:pt x="77" y="51"/>
                  </a:lnTo>
                  <a:lnTo>
                    <a:pt x="81" y="54"/>
                  </a:lnTo>
                  <a:lnTo>
                    <a:pt x="72" y="20"/>
                  </a:lnTo>
                  <a:lnTo>
                    <a:pt x="16" y="20"/>
                  </a:lnTo>
                  <a:lnTo>
                    <a:pt x="66" y="3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2" y="2"/>
                  </a:lnTo>
                  <a:lnTo>
                    <a:pt x="99" y="5"/>
                  </a:lnTo>
                  <a:lnTo>
                    <a:pt x="105" y="9"/>
                  </a:lnTo>
                  <a:lnTo>
                    <a:pt x="110" y="14"/>
                  </a:lnTo>
                  <a:lnTo>
                    <a:pt x="114" y="19"/>
                  </a:lnTo>
                  <a:lnTo>
                    <a:pt x="116" y="25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4" y="101"/>
                  </a:lnTo>
                  <a:lnTo>
                    <a:pt x="78" y="99"/>
                  </a:lnTo>
                  <a:lnTo>
                    <a:pt x="81" y="96"/>
                  </a:lnTo>
                  <a:lnTo>
                    <a:pt x="84" y="93"/>
                  </a:lnTo>
                  <a:lnTo>
                    <a:pt x="86" y="89"/>
                  </a:lnTo>
                  <a:lnTo>
                    <a:pt x="87" y="85"/>
                  </a:lnTo>
                  <a:lnTo>
                    <a:pt x="88" y="81"/>
                  </a:lnTo>
                  <a:lnTo>
                    <a:pt x="87" y="76"/>
                  </a:lnTo>
                  <a:lnTo>
                    <a:pt x="86" y="72"/>
                  </a:lnTo>
                  <a:lnTo>
                    <a:pt x="84" y="68"/>
                  </a:lnTo>
                  <a:lnTo>
                    <a:pt x="81" y="65"/>
                  </a:lnTo>
                  <a:lnTo>
                    <a:pt x="78" y="63"/>
                  </a:lnTo>
                  <a:lnTo>
                    <a:pt x="74" y="61"/>
                  </a:lnTo>
                  <a:lnTo>
                    <a:pt x="70" y="59"/>
                  </a:lnTo>
                  <a:lnTo>
                    <a:pt x="66" y="59"/>
                  </a:lnTo>
                  <a:lnTo>
                    <a:pt x="61" y="59"/>
                  </a:lnTo>
                  <a:lnTo>
                    <a:pt x="57" y="61"/>
                  </a:lnTo>
                  <a:lnTo>
                    <a:pt x="54" y="63"/>
                  </a:lnTo>
                  <a:lnTo>
                    <a:pt x="50" y="65"/>
                  </a:lnTo>
                  <a:lnTo>
                    <a:pt x="48" y="68"/>
                  </a:lnTo>
                  <a:lnTo>
                    <a:pt x="46" y="72"/>
                  </a:lnTo>
                  <a:lnTo>
                    <a:pt x="45" y="76"/>
                  </a:lnTo>
                  <a:lnTo>
                    <a:pt x="44" y="81"/>
                  </a:lnTo>
                  <a:lnTo>
                    <a:pt x="45" y="85"/>
                  </a:lnTo>
                  <a:lnTo>
                    <a:pt x="46" y="89"/>
                  </a:lnTo>
                  <a:lnTo>
                    <a:pt x="48" y="93"/>
                  </a:lnTo>
                  <a:lnTo>
                    <a:pt x="50" y="96"/>
                  </a:lnTo>
                  <a:lnTo>
                    <a:pt x="54" y="99"/>
                  </a:lnTo>
                  <a:lnTo>
                    <a:pt x="57" y="101"/>
                  </a:lnTo>
                  <a:lnTo>
                    <a:pt x="61" y="102"/>
                  </a:lnTo>
                  <a:lnTo>
                    <a:pt x="66" y="102"/>
                  </a:lnTo>
                  <a:lnTo>
                    <a:pt x="116" y="25"/>
                  </a:lnTo>
                </a:path>
              </a:pathLst>
            </a:custGeom>
            <a:solidFill>
              <a:srgbClr val="FF0000"/>
            </a:solidFill>
            <a:ln w="9525" cap="rnd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5" name="Freeform 20"/>
            <p:cNvSpPr>
              <a:spLocks noChangeAspect="1"/>
            </p:cNvSpPr>
            <p:nvPr/>
          </p:nvSpPr>
          <p:spPr bwMode="auto">
            <a:xfrm>
              <a:off x="695" y="36"/>
              <a:ext cx="147" cy="172"/>
            </a:xfrm>
            <a:custGeom>
              <a:avLst/>
              <a:gdLst/>
              <a:ahLst/>
              <a:cxnLst>
                <a:cxn ang="0">
                  <a:pos x="1" y="47"/>
                </a:cxn>
                <a:cxn ang="0">
                  <a:pos x="10" y="25"/>
                </a:cxn>
                <a:cxn ang="0">
                  <a:pos x="26" y="10"/>
                </a:cxn>
                <a:cxn ang="0">
                  <a:pos x="48" y="1"/>
                </a:cxn>
                <a:cxn ang="0">
                  <a:pos x="72" y="1"/>
                </a:cxn>
                <a:cxn ang="0">
                  <a:pos x="94" y="10"/>
                </a:cxn>
                <a:cxn ang="0">
                  <a:pos x="110" y="25"/>
                </a:cxn>
                <a:cxn ang="0">
                  <a:pos x="119" y="47"/>
                </a:cxn>
                <a:cxn ang="0">
                  <a:pos x="119" y="71"/>
                </a:cxn>
                <a:cxn ang="0">
                  <a:pos x="110" y="92"/>
                </a:cxn>
                <a:cxn ang="0">
                  <a:pos x="94" y="109"/>
                </a:cxn>
                <a:cxn ang="0">
                  <a:pos x="72" y="117"/>
                </a:cxn>
                <a:cxn ang="0">
                  <a:pos x="48" y="117"/>
                </a:cxn>
                <a:cxn ang="0">
                  <a:pos x="26" y="109"/>
                </a:cxn>
                <a:cxn ang="0">
                  <a:pos x="10" y="92"/>
                </a:cxn>
                <a:cxn ang="0">
                  <a:pos x="1" y="71"/>
                </a:cxn>
                <a:cxn ang="0">
                  <a:pos x="74" y="110"/>
                </a:cxn>
                <a:cxn ang="0">
                  <a:pos x="79" y="107"/>
                </a:cxn>
                <a:cxn ang="0">
                  <a:pos x="82" y="104"/>
                </a:cxn>
                <a:cxn ang="0">
                  <a:pos x="84" y="99"/>
                </a:cxn>
                <a:cxn ang="0">
                  <a:pos x="83" y="94"/>
                </a:cxn>
                <a:cxn ang="0">
                  <a:pos x="61" y="14"/>
                </a:cxn>
                <a:cxn ang="0">
                  <a:pos x="58" y="12"/>
                </a:cxn>
                <a:cxn ang="0">
                  <a:pos x="54" y="9"/>
                </a:cxn>
                <a:cxn ang="0">
                  <a:pos x="49" y="8"/>
                </a:cxn>
                <a:cxn ang="0">
                  <a:pos x="43" y="10"/>
                </a:cxn>
                <a:cxn ang="0">
                  <a:pos x="40" y="13"/>
                </a:cxn>
                <a:cxn ang="0">
                  <a:pos x="37" y="16"/>
                </a:cxn>
                <a:cxn ang="0">
                  <a:pos x="37" y="21"/>
                </a:cxn>
                <a:cxn ang="0">
                  <a:pos x="58" y="101"/>
                </a:cxn>
                <a:cxn ang="0">
                  <a:pos x="61" y="105"/>
                </a:cxn>
                <a:cxn ang="0">
                  <a:pos x="64" y="109"/>
                </a:cxn>
                <a:cxn ang="0">
                  <a:pos x="69" y="110"/>
                </a:cxn>
                <a:cxn ang="0">
                  <a:pos x="74" y="110"/>
                </a:cxn>
              </a:cxnLst>
              <a:rect l="0" t="0" r="r" b="b"/>
              <a:pathLst>
                <a:path w="122" h="120">
                  <a:moveTo>
                    <a:pt x="0" y="59"/>
                  </a:moveTo>
                  <a:lnTo>
                    <a:pt x="1" y="47"/>
                  </a:lnTo>
                  <a:lnTo>
                    <a:pt x="4" y="35"/>
                  </a:lnTo>
                  <a:lnTo>
                    <a:pt x="10" y="25"/>
                  </a:lnTo>
                  <a:lnTo>
                    <a:pt x="17" y="16"/>
                  </a:lnTo>
                  <a:lnTo>
                    <a:pt x="26" y="10"/>
                  </a:lnTo>
                  <a:lnTo>
                    <a:pt x="37" y="5"/>
                  </a:lnTo>
                  <a:lnTo>
                    <a:pt x="48" y="1"/>
                  </a:lnTo>
                  <a:lnTo>
                    <a:pt x="60" y="0"/>
                  </a:lnTo>
                  <a:lnTo>
                    <a:pt x="72" y="1"/>
                  </a:lnTo>
                  <a:lnTo>
                    <a:pt x="84" y="5"/>
                  </a:lnTo>
                  <a:lnTo>
                    <a:pt x="94" y="10"/>
                  </a:lnTo>
                  <a:lnTo>
                    <a:pt x="103" y="16"/>
                  </a:lnTo>
                  <a:lnTo>
                    <a:pt x="110" y="25"/>
                  </a:lnTo>
                  <a:lnTo>
                    <a:pt x="116" y="35"/>
                  </a:lnTo>
                  <a:lnTo>
                    <a:pt x="119" y="47"/>
                  </a:lnTo>
                  <a:lnTo>
                    <a:pt x="121" y="59"/>
                  </a:lnTo>
                  <a:lnTo>
                    <a:pt x="119" y="71"/>
                  </a:lnTo>
                  <a:lnTo>
                    <a:pt x="116" y="82"/>
                  </a:lnTo>
                  <a:lnTo>
                    <a:pt x="110" y="92"/>
                  </a:lnTo>
                  <a:lnTo>
                    <a:pt x="103" y="101"/>
                  </a:lnTo>
                  <a:lnTo>
                    <a:pt x="94" y="109"/>
                  </a:lnTo>
                  <a:lnTo>
                    <a:pt x="84" y="114"/>
                  </a:lnTo>
                  <a:lnTo>
                    <a:pt x="72" y="117"/>
                  </a:lnTo>
                  <a:lnTo>
                    <a:pt x="60" y="119"/>
                  </a:lnTo>
                  <a:lnTo>
                    <a:pt x="48" y="117"/>
                  </a:lnTo>
                  <a:lnTo>
                    <a:pt x="37" y="114"/>
                  </a:lnTo>
                  <a:lnTo>
                    <a:pt x="26" y="109"/>
                  </a:lnTo>
                  <a:lnTo>
                    <a:pt x="17" y="101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74" y="110"/>
                  </a:lnTo>
                  <a:lnTo>
                    <a:pt x="77" y="109"/>
                  </a:lnTo>
                  <a:lnTo>
                    <a:pt x="79" y="107"/>
                  </a:lnTo>
                  <a:lnTo>
                    <a:pt x="81" y="106"/>
                  </a:lnTo>
                  <a:lnTo>
                    <a:pt x="82" y="104"/>
                  </a:lnTo>
                  <a:lnTo>
                    <a:pt x="83" y="101"/>
                  </a:lnTo>
                  <a:lnTo>
                    <a:pt x="84" y="99"/>
                  </a:lnTo>
                  <a:lnTo>
                    <a:pt x="84" y="96"/>
                  </a:lnTo>
                  <a:lnTo>
                    <a:pt x="83" y="94"/>
                  </a:lnTo>
                  <a:lnTo>
                    <a:pt x="62" y="17"/>
                  </a:lnTo>
                  <a:lnTo>
                    <a:pt x="61" y="14"/>
                  </a:lnTo>
                  <a:lnTo>
                    <a:pt x="60" y="13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4" y="9"/>
                  </a:lnTo>
                  <a:lnTo>
                    <a:pt x="51" y="9"/>
                  </a:lnTo>
                  <a:lnTo>
                    <a:pt x="49" y="8"/>
                  </a:lnTo>
                  <a:lnTo>
                    <a:pt x="46" y="9"/>
                  </a:lnTo>
                  <a:lnTo>
                    <a:pt x="43" y="10"/>
                  </a:lnTo>
                  <a:lnTo>
                    <a:pt x="41" y="11"/>
                  </a:lnTo>
                  <a:lnTo>
                    <a:pt x="40" y="13"/>
                  </a:lnTo>
                  <a:lnTo>
                    <a:pt x="38" y="14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37" y="21"/>
                  </a:lnTo>
                  <a:lnTo>
                    <a:pt x="37" y="24"/>
                  </a:lnTo>
                  <a:lnTo>
                    <a:pt x="58" y="101"/>
                  </a:lnTo>
                  <a:lnTo>
                    <a:pt x="59" y="103"/>
                  </a:lnTo>
                  <a:lnTo>
                    <a:pt x="61" y="105"/>
                  </a:lnTo>
                  <a:lnTo>
                    <a:pt x="62" y="107"/>
                  </a:lnTo>
                  <a:lnTo>
                    <a:pt x="64" y="109"/>
                  </a:lnTo>
                  <a:lnTo>
                    <a:pt x="67" y="109"/>
                  </a:lnTo>
                  <a:lnTo>
                    <a:pt x="69" y="110"/>
                  </a:lnTo>
                  <a:lnTo>
                    <a:pt x="72" y="110"/>
                  </a:lnTo>
                  <a:lnTo>
                    <a:pt x="74" y="110"/>
                  </a:lnTo>
                  <a:lnTo>
                    <a:pt x="0" y="59"/>
                  </a:lnTo>
                </a:path>
              </a:pathLst>
            </a:custGeom>
            <a:solidFill>
              <a:srgbClr val="FF0000"/>
            </a:solidFill>
            <a:ln w="9525" cap="rnd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6" name="Freeform 21"/>
            <p:cNvSpPr>
              <a:spLocks noChangeAspect="1"/>
            </p:cNvSpPr>
            <p:nvPr/>
          </p:nvSpPr>
          <p:spPr bwMode="auto">
            <a:xfrm>
              <a:off x="837" y="33"/>
              <a:ext cx="161" cy="169"/>
            </a:xfrm>
            <a:custGeom>
              <a:avLst/>
              <a:gdLst/>
              <a:ahLst/>
              <a:cxnLst>
                <a:cxn ang="0">
                  <a:pos x="133" y="116"/>
                </a:cxn>
                <a:cxn ang="0">
                  <a:pos x="92" y="116"/>
                </a:cxn>
                <a:cxn ang="0">
                  <a:pos x="92" y="31"/>
                </a:cxn>
                <a:cxn ang="0">
                  <a:pos x="91" y="29"/>
                </a:cxn>
                <a:cxn ang="0">
                  <a:pos x="91" y="27"/>
                </a:cxn>
                <a:cxn ang="0">
                  <a:pos x="90" y="25"/>
                </a:cxn>
                <a:cxn ang="0">
                  <a:pos x="88" y="24"/>
                </a:cxn>
                <a:cxn ang="0">
                  <a:pos x="87" y="23"/>
                </a:cxn>
                <a:cxn ang="0">
                  <a:pos x="85" y="22"/>
                </a:cxn>
                <a:cxn ang="0">
                  <a:pos x="83" y="21"/>
                </a:cxn>
                <a:cxn ang="0">
                  <a:pos x="81" y="21"/>
                </a:cxn>
                <a:cxn ang="0">
                  <a:pos x="79" y="21"/>
                </a:cxn>
                <a:cxn ang="0">
                  <a:pos x="77" y="22"/>
                </a:cxn>
                <a:cxn ang="0">
                  <a:pos x="75" y="23"/>
                </a:cxn>
                <a:cxn ang="0">
                  <a:pos x="73" y="24"/>
                </a:cxn>
                <a:cxn ang="0">
                  <a:pos x="72" y="25"/>
                </a:cxn>
                <a:cxn ang="0">
                  <a:pos x="71" y="27"/>
                </a:cxn>
                <a:cxn ang="0">
                  <a:pos x="71" y="29"/>
                </a:cxn>
                <a:cxn ang="0">
                  <a:pos x="70" y="31"/>
                </a:cxn>
                <a:cxn ang="0">
                  <a:pos x="70" y="116"/>
                </a:cxn>
                <a:cxn ang="0">
                  <a:pos x="29" y="116"/>
                </a:cxn>
                <a:cxn ang="0">
                  <a:pos x="29" y="21"/>
                </a:cxn>
                <a:cxn ang="0">
                  <a:pos x="0" y="21"/>
                </a:cxn>
                <a:cxn ang="0">
                  <a:pos x="41" y="2"/>
                </a:cxn>
                <a:cxn ang="0">
                  <a:pos x="42" y="2"/>
                </a:cxn>
                <a:cxn ang="0">
                  <a:pos x="43" y="2"/>
                </a:cxn>
                <a:cxn ang="0">
                  <a:pos x="44" y="1"/>
                </a:cxn>
                <a:cxn ang="0">
                  <a:pos x="45" y="1"/>
                </a:cxn>
                <a:cxn ang="0">
                  <a:pos x="46" y="1"/>
                </a:cxn>
                <a:cxn ang="0">
                  <a:pos x="47" y="0"/>
                </a:cxn>
                <a:cxn ang="0">
                  <a:pos x="48" y="0"/>
                </a:cxn>
                <a:cxn ang="0">
                  <a:pos x="50" y="0"/>
                </a:cxn>
                <a:cxn ang="0">
                  <a:pos x="53" y="1"/>
                </a:cxn>
                <a:cxn ang="0">
                  <a:pos x="57" y="2"/>
                </a:cxn>
                <a:cxn ang="0">
                  <a:pos x="60" y="4"/>
                </a:cxn>
                <a:cxn ang="0">
                  <a:pos x="63" y="6"/>
                </a:cxn>
                <a:cxn ang="0">
                  <a:pos x="66" y="8"/>
                </a:cxn>
                <a:cxn ang="0">
                  <a:pos x="68" y="11"/>
                </a:cxn>
                <a:cxn ang="0">
                  <a:pos x="69" y="14"/>
                </a:cxn>
                <a:cxn ang="0">
                  <a:pos x="70" y="18"/>
                </a:cxn>
                <a:cxn ang="0">
                  <a:pos x="104" y="3"/>
                </a:cxn>
                <a:cxn ang="0">
                  <a:pos x="105" y="2"/>
                </a:cxn>
                <a:cxn ang="0">
                  <a:pos x="106" y="2"/>
                </a:cxn>
                <a:cxn ang="0">
                  <a:pos x="107" y="1"/>
                </a:cxn>
                <a:cxn ang="0">
                  <a:pos x="108" y="1"/>
                </a:cxn>
                <a:cxn ang="0">
                  <a:pos x="109" y="1"/>
                </a:cxn>
                <a:cxn ang="0">
                  <a:pos x="110" y="0"/>
                </a:cxn>
                <a:cxn ang="0">
                  <a:pos x="111" y="0"/>
                </a:cxn>
                <a:cxn ang="0">
                  <a:pos x="112" y="0"/>
                </a:cxn>
                <a:cxn ang="0">
                  <a:pos x="117" y="1"/>
                </a:cxn>
                <a:cxn ang="0">
                  <a:pos x="120" y="2"/>
                </a:cxn>
                <a:cxn ang="0">
                  <a:pos x="124" y="4"/>
                </a:cxn>
                <a:cxn ang="0">
                  <a:pos x="127" y="7"/>
                </a:cxn>
                <a:cxn ang="0">
                  <a:pos x="130" y="10"/>
                </a:cxn>
                <a:cxn ang="0">
                  <a:pos x="132" y="13"/>
                </a:cxn>
                <a:cxn ang="0">
                  <a:pos x="133" y="16"/>
                </a:cxn>
                <a:cxn ang="0">
                  <a:pos x="133" y="21"/>
                </a:cxn>
                <a:cxn ang="0">
                  <a:pos x="133" y="116"/>
                </a:cxn>
              </a:cxnLst>
              <a:rect l="0" t="0" r="r" b="b"/>
              <a:pathLst>
                <a:path w="134" h="117">
                  <a:moveTo>
                    <a:pt x="133" y="116"/>
                  </a:moveTo>
                  <a:lnTo>
                    <a:pt x="92" y="116"/>
                  </a:lnTo>
                  <a:lnTo>
                    <a:pt x="92" y="31"/>
                  </a:lnTo>
                  <a:lnTo>
                    <a:pt x="91" y="29"/>
                  </a:lnTo>
                  <a:lnTo>
                    <a:pt x="91" y="27"/>
                  </a:lnTo>
                  <a:lnTo>
                    <a:pt x="90" y="25"/>
                  </a:lnTo>
                  <a:lnTo>
                    <a:pt x="88" y="24"/>
                  </a:lnTo>
                  <a:lnTo>
                    <a:pt x="87" y="23"/>
                  </a:lnTo>
                  <a:lnTo>
                    <a:pt x="85" y="22"/>
                  </a:lnTo>
                  <a:lnTo>
                    <a:pt x="83" y="21"/>
                  </a:lnTo>
                  <a:lnTo>
                    <a:pt x="81" y="21"/>
                  </a:lnTo>
                  <a:lnTo>
                    <a:pt x="79" y="21"/>
                  </a:lnTo>
                  <a:lnTo>
                    <a:pt x="77" y="22"/>
                  </a:lnTo>
                  <a:lnTo>
                    <a:pt x="75" y="23"/>
                  </a:lnTo>
                  <a:lnTo>
                    <a:pt x="73" y="24"/>
                  </a:lnTo>
                  <a:lnTo>
                    <a:pt x="72" y="25"/>
                  </a:lnTo>
                  <a:lnTo>
                    <a:pt x="71" y="27"/>
                  </a:lnTo>
                  <a:lnTo>
                    <a:pt x="71" y="29"/>
                  </a:lnTo>
                  <a:lnTo>
                    <a:pt x="70" y="31"/>
                  </a:lnTo>
                  <a:lnTo>
                    <a:pt x="70" y="116"/>
                  </a:lnTo>
                  <a:lnTo>
                    <a:pt x="29" y="116"/>
                  </a:lnTo>
                  <a:lnTo>
                    <a:pt x="29" y="21"/>
                  </a:lnTo>
                  <a:lnTo>
                    <a:pt x="0" y="21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6" y="1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3" y="1"/>
                  </a:lnTo>
                  <a:lnTo>
                    <a:pt x="57" y="2"/>
                  </a:lnTo>
                  <a:lnTo>
                    <a:pt x="60" y="4"/>
                  </a:lnTo>
                  <a:lnTo>
                    <a:pt x="63" y="6"/>
                  </a:lnTo>
                  <a:lnTo>
                    <a:pt x="66" y="8"/>
                  </a:lnTo>
                  <a:lnTo>
                    <a:pt x="68" y="11"/>
                  </a:lnTo>
                  <a:lnTo>
                    <a:pt x="69" y="14"/>
                  </a:lnTo>
                  <a:lnTo>
                    <a:pt x="70" y="18"/>
                  </a:lnTo>
                  <a:lnTo>
                    <a:pt x="104" y="3"/>
                  </a:lnTo>
                  <a:lnTo>
                    <a:pt x="105" y="2"/>
                  </a:lnTo>
                  <a:lnTo>
                    <a:pt x="106" y="2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9" y="1"/>
                  </a:lnTo>
                  <a:lnTo>
                    <a:pt x="110" y="0"/>
                  </a:lnTo>
                  <a:lnTo>
                    <a:pt x="111" y="0"/>
                  </a:lnTo>
                  <a:lnTo>
                    <a:pt x="112" y="0"/>
                  </a:lnTo>
                  <a:lnTo>
                    <a:pt x="117" y="1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7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21"/>
                  </a:lnTo>
                  <a:lnTo>
                    <a:pt x="133" y="116"/>
                  </a:lnTo>
                </a:path>
              </a:pathLst>
            </a:custGeom>
            <a:solidFill>
              <a:srgbClr val="FF0000"/>
            </a:solidFill>
            <a:ln w="9525" cap="rnd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Times New Roman" pitchFamily="18" charset="0"/>
                <a:cs typeface="Arial" charset="0"/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7915656" y="9144"/>
            <a:ext cx="1219200" cy="38100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PM TEAM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30"/>
          <p:cNvSpPr txBox="1">
            <a:spLocks noChangeArrowheads="1"/>
          </p:cNvSpPr>
          <p:nvPr userDrawn="1"/>
        </p:nvSpPr>
        <p:spPr bwMode="auto">
          <a:xfrm>
            <a:off x="2057400" y="-26673"/>
            <a:ext cx="480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PM ACTIVITES</a:t>
            </a:r>
            <a:endParaRPr lang="en-US" sz="2400" b="1" dirty="0">
              <a:solidFill>
                <a:srgbClr val="000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419876"/>
            <a:ext cx="9144000" cy="0"/>
          </a:xfrm>
          <a:prstGeom prst="line">
            <a:avLst/>
          </a:prstGeom>
          <a:ln w="38100">
            <a:solidFill>
              <a:srgbClr val="92D050">
                <a:alpha val="53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6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381000"/>
            <a:ext cx="9144000" cy="0"/>
          </a:xfrm>
          <a:prstGeom prst="line">
            <a:avLst/>
          </a:prstGeom>
          <a:ln w="3810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76200"/>
            <a:ext cx="777875" cy="228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381000"/>
            <a:ext cx="9144000" cy="0"/>
          </a:xfrm>
          <a:prstGeom prst="line">
            <a:avLst/>
          </a:prstGeom>
          <a:ln w="3810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76200"/>
            <a:ext cx="777875" cy="228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81000"/>
            <a:ext cx="9144000" cy="0"/>
          </a:xfrm>
          <a:prstGeom prst="line">
            <a:avLst/>
          </a:prstGeom>
          <a:ln w="3810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76200"/>
            <a:ext cx="777875" cy="228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381000"/>
            <a:ext cx="9144000" cy="0"/>
          </a:xfrm>
          <a:prstGeom prst="line">
            <a:avLst/>
          </a:prstGeom>
          <a:ln w="38100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76200"/>
            <a:ext cx="777875" cy="228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609600" y="1524001"/>
            <a:ext cx="769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0000FF"/>
                </a:solidFill>
                <a:latin typeface=".VnAvant" pitchFamily="34" charset="0"/>
              </a:rPr>
              <a:t>JOB REVIEW 2018</a:t>
            </a:r>
          </a:p>
          <a:p>
            <a:pPr algn="ctr"/>
            <a:r>
              <a:rPr lang="en-US" sz="5000" b="1" dirty="0" smtClean="0">
                <a:solidFill>
                  <a:srgbClr val="0000FF"/>
                </a:solidFill>
                <a:latin typeface=".VnAvant" pitchFamily="34" charset="0"/>
              </a:rPr>
              <a:t>&amp; 2019 PLAN</a:t>
            </a:r>
          </a:p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.VnAvant" pitchFamily="34" charset="0"/>
              </a:rPr>
              <a:t>&lt; ASSY group 2019 &gt;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571500" y="6210181"/>
            <a:ext cx="6477000" cy="0"/>
          </a:xfrm>
          <a:prstGeom prst="line">
            <a:avLst/>
          </a:prstGeom>
          <a:ln>
            <a:solidFill>
              <a:srgbClr val="F88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200" y="6229549"/>
            <a:ext cx="3352800" cy="31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Tien Son, 25-Jan-2019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38" y="4079447"/>
            <a:ext cx="1260492" cy="116325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23587"/>
              </p:ext>
            </p:extLst>
          </p:nvPr>
        </p:nvGraphicFramePr>
        <p:xfrm>
          <a:off x="3505200" y="4064344"/>
          <a:ext cx="3276600" cy="1193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5399232"/>
                    </a:ext>
                  </a:extLst>
                </a:gridCol>
              </a:tblGrid>
              <a:tr h="284505">
                <a:tc>
                  <a:txBody>
                    <a:bodyPr/>
                    <a:lstStyle/>
                    <a:p>
                      <a:pPr marL="285750" indent="-285750" algn="l" fontAlgn="b">
                        <a:buFont typeface="Wingdings" panose="05000000000000000000" pitchFamily="2" charset="2"/>
                        <a:buChar char="v"/>
                      </a:pPr>
                      <a:r>
                        <a:rPr lang="en-GB" sz="1400" u="none" strike="noStrike" dirty="0" smtClean="0">
                          <a:effectLst/>
                        </a:rPr>
                        <a:t>In charge of (this year)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6039725"/>
                  </a:ext>
                </a:extLst>
              </a:tr>
              <a:tr h="339941">
                <a:tc>
                  <a:txBody>
                    <a:bodyPr/>
                    <a:lstStyle/>
                    <a:p>
                      <a:pPr marL="285750" indent="-285750" algn="l" fontAlgn="b">
                        <a:buFont typeface="Wingdings" panose="05000000000000000000" pitchFamily="2" charset="2"/>
                        <a:buChar char="v"/>
                      </a:pPr>
                      <a:r>
                        <a:rPr lang="en-US" sz="1400" u="none" strike="noStrike" dirty="0" err="1" smtClean="0">
                          <a:effectLst/>
                        </a:rPr>
                        <a:t>Assy</a:t>
                      </a:r>
                      <a:r>
                        <a:rPr lang="en-US" sz="1400" u="none" strike="noStrike" dirty="0" smtClean="0">
                          <a:effectLst/>
                        </a:rPr>
                        <a:t> physical inventory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4562397"/>
                  </a:ext>
                </a:extLst>
              </a:tr>
              <a:tr h="284505">
                <a:tc>
                  <a:txBody>
                    <a:bodyPr/>
                    <a:lstStyle/>
                    <a:p>
                      <a:pPr marL="285750" indent="-285750" algn="l" fontAlgn="b">
                        <a:buFont typeface="Wingdings" panose="05000000000000000000" pitchFamily="2" charset="2"/>
                        <a:buChar char="v"/>
                      </a:pPr>
                      <a:r>
                        <a:rPr lang="en-US" sz="1400" u="none" strike="noStrike" dirty="0" smtClean="0">
                          <a:effectLst/>
                        </a:rPr>
                        <a:t>Kitting production PDC2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4551451"/>
                  </a:ext>
                </a:extLst>
              </a:tr>
              <a:tr h="284505">
                <a:tc>
                  <a:txBody>
                    <a:bodyPr/>
                    <a:lstStyle/>
                    <a:p>
                      <a:pPr marL="342900" indent="-342900" algn="l" fontAlgn="b">
                        <a:buFont typeface="Wingdings" panose="05000000000000000000" pitchFamily="2" charset="2"/>
                        <a:buChar char="v"/>
                      </a:pPr>
                      <a:r>
                        <a:rPr lang="en-US" sz="1400" u="none" strike="noStrike" dirty="0" err="1" smtClean="0">
                          <a:effectLst/>
                        </a:rPr>
                        <a:t>Div</a:t>
                      </a:r>
                      <a:r>
                        <a:rPr lang="en-US" sz="1400" u="none" strike="noStrike" dirty="0" smtClean="0">
                          <a:effectLst/>
                        </a:rPr>
                        <a:t> 2 application develop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880918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28800" y="3784958"/>
            <a:ext cx="3352800" cy="311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Name: Nguyen Thi Thao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527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4262" y="-9427"/>
            <a:ext cx="17668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QAFC GREASE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6326" y="830280"/>
            <a:ext cx="5671614" cy="1074720"/>
            <a:chOff x="70899" y="3874653"/>
            <a:chExt cx="4507031" cy="1002147"/>
          </a:xfrm>
        </p:grpSpPr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4111823"/>
              <a:ext cx="54962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55469" t="71875" r="31250" b="13541"/>
            <a:stretch>
              <a:fillRect/>
            </a:stretch>
          </p:blipFill>
          <p:spPr bwMode="auto">
            <a:xfrm>
              <a:off x="3733800" y="4038600"/>
              <a:ext cx="685800" cy="56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0899" y="4569023"/>
              <a:ext cx="955711" cy="307777"/>
            </a:xfrm>
            <a:prstGeom prst="rect">
              <a:avLst/>
            </a:prstGeom>
            <a:solidFill>
              <a:srgbClr val="333300"/>
            </a:solidFill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Get data</a:t>
              </a:r>
              <a:endParaRPr lang="en-US" sz="14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4000" y="4569023"/>
              <a:ext cx="1479892" cy="307777"/>
            </a:xfrm>
            <a:prstGeom prst="rect">
              <a:avLst/>
            </a:prstGeom>
            <a:solidFill>
              <a:srgbClr val="333300"/>
            </a:solidFill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Manual record</a:t>
              </a:r>
              <a:endParaRPr lang="en-US" sz="14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130300" y="4721423"/>
              <a:ext cx="30480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05200" y="4569023"/>
              <a:ext cx="1072730" cy="307777"/>
            </a:xfrm>
            <a:prstGeom prst="rect">
              <a:avLst/>
            </a:prstGeom>
            <a:solidFill>
              <a:srgbClr val="333300"/>
            </a:solidFill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Save data</a:t>
              </a:r>
              <a:endParaRPr lang="en-US" sz="14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124200" y="4721423"/>
              <a:ext cx="30480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8924" r="10880"/>
            <a:stretch>
              <a:fillRect/>
            </a:stretch>
          </p:blipFill>
          <p:spPr bwMode="auto">
            <a:xfrm>
              <a:off x="244821" y="3874653"/>
              <a:ext cx="762000" cy="697347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52400" y="2643820"/>
            <a:ext cx="5548296" cy="3409508"/>
            <a:chOff x="4876800" y="1195336"/>
            <a:chExt cx="4171532" cy="2479255"/>
          </a:xfrm>
        </p:grpSpPr>
        <p:pic>
          <p:nvPicPr>
            <p:cNvPr id="12" name="Picture 7" descr="06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8133932" y="2592167"/>
              <a:ext cx="914400" cy="1082424"/>
            </a:xfrm>
            <a:prstGeom prst="rect">
              <a:avLst/>
            </a:prstGeom>
            <a:solidFill>
              <a:srgbClr val="333300"/>
            </a:solidFill>
            <a:effectLst/>
          </p:spPr>
        </p:pic>
        <p:pic>
          <p:nvPicPr>
            <p:cNvPr id="13" name="Picture 20" descr="3D_2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117286" flipH="1">
              <a:off x="6601282" y="1195336"/>
              <a:ext cx="729845" cy="738425"/>
            </a:xfrm>
            <a:prstGeom prst="rect">
              <a:avLst/>
            </a:prstGeom>
            <a:noFill/>
            <a:effectLst/>
          </p:spPr>
        </p:pic>
        <p:sp>
          <p:nvSpPr>
            <p:cNvPr id="14" name="Rectangle 13"/>
            <p:cNvSpPr/>
            <p:nvPr/>
          </p:nvSpPr>
          <p:spPr>
            <a:xfrm>
              <a:off x="4876800" y="1295400"/>
              <a:ext cx="990600" cy="609600"/>
            </a:xfrm>
            <a:prstGeom prst="rect">
              <a:avLst/>
            </a:prstGeom>
            <a:solidFill>
              <a:srgbClr val="CCFF66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Get data</a:t>
              </a:r>
              <a:endParaRPr lang="en-US" sz="20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15" name="Group 87"/>
            <p:cNvGrpSpPr/>
            <p:nvPr/>
          </p:nvGrpSpPr>
          <p:grpSpPr>
            <a:xfrm>
              <a:off x="7328981" y="1410660"/>
              <a:ext cx="1105303" cy="1124477"/>
              <a:chOff x="7481381" y="1410660"/>
              <a:chExt cx="1105303" cy="112447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481381" y="1410660"/>
                <a:ext cx="1105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663300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Auto record</a:t>
                </a:r>
                <a:endParaRPr lang="en-US" sz="1400" dirty="0">
                  <a:solidFill>
                    <a:srgbClr val="6633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6441629">
                <a:off x="7869925" y="2024081"/>
                <a:ext cx="790707" cy="23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663300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Analyze</a:t>
                </a:r>
                <a:endParaRPr lang="en-US" sz="1400" dirty="0">
                  <a:solidFill>
                    <a:srgbClr val="6633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7543800" y="1600200"/>
                <a:ext cx="762000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86"/>
            <p:cNvGrpSpPr/>
            <p:nvPr/>
          </p:nvGrpSpPr>
          <p:grpSpPr>
            <a:xfrm>
              <a:off x="5867400" y="1379347"/>
              <a:ext cx="996811" cy="469381"/>
              <a:chOff x="6019802" y="1379347"/>
              <a:chExt cx="996811" cy="46938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19802" y="1379347"/>
                <a:ext cx="996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Auto Send</a:t>
                </a:r>
                <a:endParaRPr lang="en-US" sz="14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6096000" y="1600200"/>
                <a:ext cx="762000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172200" y="1540951"/>
                <a:ext cx="5886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Wi-Fi</a:t>
                </a:r>
                <a:endParaRPr lang="en-US" sz="14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24" name="Rectangle 126"/>
          <p:cNvSpPr>
            <a:spLocks noChangeArrowheads="1"/>
          </p:cNvSpPr>
          <p:nvPr/>
        </p:nvSpPr>
        <p:spPr bwMode="auto">
          <a:xfrm>
            <a:off x="0" y="383472"/>
            <a:ext cx="1083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Sylfaen" pitchFamily="18" charset="0"/>
              </a:rPr>
              <a:t>BEFORE</a:t>
            </a:r>
            <a:r>
              <a:rPr lang="en-US" b="1" u="sng" dirty="0" smtClean="0">
                <a:latin typeface="Sylfaen" pitchFamily="18" charset="0"/>
              </a:rPr>
              <a:t> 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25" name="Rectangle 167"/>
          <p:cNvSpPr>
            <a:spLocks noChangeArrowheads="1"/>
          </p:cNvSpPr>
          <p:nvPr/>
        </p:nvSpPr>
        <p:spPr bwMode="auto">
          <a:xfrm>
            <a:off x="17782" y="2248791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  <a:latin typeface="Sylfaen" pitchFamily="18" charset="0"/>
              </a:rPr>
              <a:t>AFTER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42925" y="373809"/>
            <a:ext cx="167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By manual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03474" y="2218948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By IT System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3063" y="1006100"/>
            <a:ext cx="2641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Accuracy low</a:t>
            </a:r>
          </a:p>
          <a:p>
            <a:pPr>
              <a:buFont typeface="Wingdings" pitchFamily="2" charset="2"/>
              <a:buChar char="l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Data not exactly</a:t>
            </a:r>
          </a:p>
          <a:p>
            <a:pPr>
              <a:buFont typeface="Wingdings" pitchFamily="2" charset="2"/>
              <a:buChar char="l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Difficult Check history</a:t>
            </a:r>
          </a:p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17416" y="2650436"/>
            <a:ext cx="2494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Timely data</a:t>
            </a:r>
          </a:p>
          <a:p>
            <a:pPr>
              <a:buFont typeface="Wingdings" pitchFamily="2" charset="2"/>
              <a:buChar char="l"/>
            </a:pPr>
            <a:r>
              <a:rPr lang="en-US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Exactly data</a:t>
            </a:r>
          </a:p>
          <a:p>
            <a:pPr>
              <a:buFont typeface="Wingdings" pitchFamily="2" charset="2"/>
              <a:buChar char="l"/>
            </a:pPr>
            <a:r>
              <a:rPr lang="en-US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Easy Check </a:t>
            </a:r>
            <a:r>
              <a:rPr lang="en-US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history</a:t>
            </a:r>
          </a:p>
          <a:p>
            <a:pPr>
              <a:buFont typeface="Wingdings" pitchFamily="2" charset="2"/>
              <a:buChar char="l"/>
            </a:pPr>
            <a:r>
              <a:rPr lang="en-US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Visualize value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073" y="2438013"/>
            <a:ext cx="1104900" cy="136207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4648200" y="3619696"/>
            <a:ext cx="23817" cy="896818"/>
          </a:xfrm>
          <a:prstGeom prst="straightConnector1">
            <a:avLst/>
          </a:prstGeom>
          <a:ln w="19050" cap="flat" cmpd="sng" algn="ctr">
            <a:solidFill>
              <a:srgbClr val="002060"/>
            </a:solidFill>
            <a:prstDash val="dash"/>
            <a:round/>
            <a:headEnd type="none" w="med" len="med"/>
            <a:tailEnd type="arrow" w="sm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167"/>
          <p:cNvSpPr>
            <a:spLocks noChangeArrowheads="1"/>
          </p:cNvSpPr>
          <p:nvPr/>
        </p:nvSpPr>
        <p:spPr bwMode="auto">
          <a:xfrm>
            <a:off x="-35264" y="4066990"/>
            <a:ext cx="1406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  <a:latin typeface="Sylfaen" pitchFamily="18" charset="0"/>
              </a:rPr>
              <a:t>NEXT PLAN</a:t>
            </a:r>
            <a:endParaRPr lang="en-US" b="1" u="sng" dirty="0">
              <a:solidFill>
                <a:srgbClr val="00B050"/>
              </a:solidFill>
              <a:latin typeface="Sylfaen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7416" y="4564763"/>
            <a:ext cx="2494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dirty="0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Quality up</a:t>
            </a:r>
            <a:endParaRPr lang="en-US" dirty="0">
              <a:solidFill>
                <a:srgbClr val="00B05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12000" y="4036212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Analyze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7655" y="4749429"/>
            <a:ext cx="2114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Tighten check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Untighten check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Grease check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0"/>
            <a:ext cx="2819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KAIZEN SYSTEMS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126"/>
          <p:cNvSpPr>
            <a:spLocks noChangeArrowheads="1"/>
          </p:cNvSpPr>
          <p:nvPr/>
        </p:nvSpPr>
        <p:spPr bwMode="auto">
          <a:xfrm>
            <a:off x="0" y="383472"/>
            <a:ext cx="1083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Sylfaen" pitchFamily="18" charset="0"/>
              </a:rPr>
              <a:t>BEFORE</a:t>
            </a:r>
            <a:r>
              <a:rPr lang="en-US" b="1" u="sng" dirty="0" smtClean="0">
                <a:latin typeface="Sylfaen" pitchFamily="18" charset="0"/>
              </a:rPr>
              <a:t> 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6" name="Rectangle 167"/>
          <p:cNvSpPr>
            <a:spLocks noChangeArrowheads="1"/>
          </p:cNvSpPr>
          <p:nvPr/>
        </p:nvSpPr>
        <p:spPr bwMode="auto">
          <a:xfrm>
            <a:off x="-21996" y="4495800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  <a:latin typeface="Sylfaen" pitchFamily="18" charset="0"/>
              </a:rPr>
              <a:t>AFTER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7" name="Rectangle 167"/>
          <p:cNvSpPr>
            <a:spLocks noChangeArrowheads="1"/>
          </p:cNvSpPr>
          <p:nvPr/>
        </p:nvSpPr>
        <p:spPr bwMode="auto">
          <a:xfrm>
            <a:off x="-21996" y="6096000"/>
            <a:ext cx="1406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  <a:latin typeface="Sylfaen" pitchFamily="18" charset="0"/>
              </a:rPr>
              <a:t>NEXT PLAN</a:t>
            </a:r>
            <a:endParaRPr lang="en-US" b="1" u="sng" dirty="0">
              <a:solidFill>
                <a:srgbClr val="00B050"/>
              </a:solidFill>
              <a:latin typeface="Sylfaen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83950" y="762000"/>
            <a:ext cx="6432083" cy="2256414"/>
            <a:chOff x="1083950" y="2248791"/>
            <a:chExt cx="6432083" cy="2256414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6316" y="2248791"/>
              <a:ext cx="6407352" cy="2187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096316" y="2394461"/>
              <a:ext cx="6419717" cy="120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83950" y="4343400"/>
              <a:ext cx="6419717" cy="161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981200" y="3127809"/>
            <a:ext cx="381000" cy="172887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575" y="3241634"/>
            <a:ext cx="7884338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Upload checker data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slowly (40s) -&gt; decrease effect of ZK &amp; Packing ST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 not auto upgrade version -&gt; take time setting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Offline program NG -&gt; can not apply when Jig net work NG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200" y="4724400"/>
            <a:ext cx="3922420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Upload checker data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slowly (20s)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uto upgrade version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Apply OK Offline program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791" y="6488668"/>
            <a:ext cx="744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Upload checker data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immediately (change timer method to watcher)</a:t>
            </a:r>
          </a:p>
        </p:txBody>
      </p:sp>
    </p:spTree>
    <p:extLst>
      <p:ext uri="{BB962C8B-B14F-4D97-AF65-F5344CB8AC3E}">
        <p14:creationId xmlns:p14="http://schemas.microsoft.com/office/powerpoint/2010/main" val="18113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0" y="-4465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PLAN</a:t>
            </a:r>
            <a:r>
              <a:rPr lang="vi-VN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ASSY SYSTEM </a:t>
            </a:r>
            <a:r>
              <a:rPr lang="en-US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2019</a:t>
            </a:r>
            <a:endParaRPr lang="en-US" sz="2000" b="1" dirty="0">
              <a:solidFill>
                <a:srgbClr val="000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525" y="457200"/>
            <a:ext cx="9124950" cy="6324600"/>
            <a:chOff x="6" y="288"/>
            <a:chExt cx="5748" cy="398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6" y="288"/>
              <a:ext cx="5748" cy="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6" y="288"/>
              <a:ext cx="6269" cy="4085"/>
              <a:chOff x="6" y="288"/>
              <a:chExt cx="6269" cy="4085"/>
            </a:xfrm>
          </p:grpSpPr>
          <p:sp>
            <p:nvSpPr>
              <p:cNvPr id="196" name="Rectangle 5"/>
              <p:cNvSpPr>
                <a:spLocks noChangeArrowheads="1"/>
              </p:cNvSpPr>
              <p:nvPr/>
            </p:nvSpPr>
            <p:spPr bwMode="auto">
              <a:xfrm>
                <a:off x="3410" y="553"/>
                <a:ext cx="1457" cy="2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6"/>
              <p:cNvSpPr>
                <a:spLocks noChangeArrowheads="1"/>
              </p:cNvSpPr>
              <p:nvPr/>
            </p:nvSpPr>
            <p:spPr bwMode="auto">
              <a:xfrm>
                <a:off x="5107" y="553"/>
                <a:ext cx="6" cy="1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7"/>
              <p:cNvSpPr>
                <a:spLocks noChangeArrowheads="1"/>
              </p:cNvSpPr>
              <p:nvPr/>
            </p:nvSpPr>
            <p:spPr bwMode="auto">
              <a:xfrm>
                <a:off x="120" y="749"/>
                <a:ext cx="5634" cy="2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8"/>
              <p:cNvSpPr>
                <a:spLocks noChangeArrowheads="1"/>
              </p:cNvSpPr>
              <p:nvPr/>
            </p:nvSpPr>
            <p:spPr bwMode="auto">
              <a:xfrm>
                <a:off x="5107" y="749"/>
                <a:ext cx="6" cy="20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9"/>
              <p:cNvSpPr>
                <a:spLocks noChangeArrowheads="1"/>
              </p:cNvSpPr>
              <p:nvPr/>
            </p:nvSpPr>
            <p:spPr bwMode="auto">
              <a:xfrm>
                <a:off x="6" y="955"/>
                <a:ext cx="5346" cy="20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0"/>
              <p:cNvSpPr>
                <a:spLocks noChangeArrowheads="1"/>
              </p:cNvSpPr>
              <p:nvPr/>
            </p:nvSpPr>
            <p:spPr bwMode="auto">
              <a:xfrm>
                <a:off x="120" y="1152"/>
                <a:ext cx="5634" cy="1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1"/>
              <p:cNvSpPr>
                <a:spLocks noChangeArrowheads="1"/>
              </p:cNvSpPr>
              <p:nvPr/>
            </p:nvSpPr>
            <p:spPr bwMode="auto">
              <a:xfrm>
                <a:off x="5107" y="1152"/>
                <a:ext cx="6" cy="17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2"/>
              <p:cNvSpPr>
                <a:spLocks noChangeArrowheads="1"/>
              </p:cNvSpPr>
              <p:nvPr/>
            </p:nvSpPr>
            <p:spPr bwMode="auto">
              <a:xfrm>
                <a:off x="120" y="1330"/>
                <a:ext cx="5634" cy="1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"/>
              <p:cNvSpPr>
                <a:spLocks noChangeArrowheads="1"/>
              </p:cNvSpPr>
              <p:nvPr/>
            </p:nvSpPr>
            <p:spPr bwMode="auto">
              <a:xfrm>
                <a:off x="5107" y="1330"/>
                <a:ext cx="6" cy="17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"/>
              <p:cNvSpPr>
                <a:spLocks noChangeArrowheads="1"/>
              </p:cNvSpPr>
              <p:nvPr/>
            </p:nvSpPr>
            <p:spPr bwMode="auto">
              <a:xfrm>
                <a:off x="120" y="1508"/>
                <a:ext cx="5634" cy="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5"/>
              <p:cNvSpPr>
                <a:spLocks noChangeArrowheads="1"/>
              </p:cNvSpPr>
              <p:nvPr/>
            </p:nvSpPr>
            <p:spPr bwMode="auto">
              <a:xfrm>
                <a:off x="5107" y="1508"/>
                <a:ext cx="6" cy="20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6"/>
              <p:cNvSpPr>
                <a:spLocks noChangeArrowheads="1"/>
              </p:cNvSpPr>
              <p:nvPr/>
            </p:nvSpPr>
            <p:spPr bwMode="auto">
              <a:xfrm>
                <a:off x="6" y="1709"/>
                <a:ext cx="6269" cy="544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7"/>
              <p:cNvSpPr>
                <a:spLocks noChangeArrowheads="1"/>
              </p:cNvSpPr>
              <p:nvPr/>
            </p:nvSpPr>
            <p:spPr bwMode="auto">
              <a:xfrm>
                <a:off x="5107" y="1828"/>
                <a:ext cx="6" cy="4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8"/>
              <p:cNvSpPr>
                <a:spLocks noChangeArrowheads="1"/>
              </p:cNvSpPr>
              <p:nvPr/>
            </p:nvSpPr>
            <p:spPr bwMode="auto">
              <a:xfrm>
                <a:off x="6" y="2248"/>
                <a:ext cx="6269" cy="306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Rectangle 19"/>
              <p:cNvSpPr>
                <a:spLocks noChangeArrowheads="1"/>
              </p:cNvSpPr>
              <p:nvPr/>
            </p:nvSpPr>
            <p:spPr bwMode="auto">
              <a:xfrm>
                <a:off x="5107" y="2248"/>
                <a:ext cx="6" cy="3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20"/>
              <p:cNvSpPr>
                <a:spLocks noChangeArrowheads="1"/>
              </p:cNvSpPr>
              <p:nvPr/>
            </p:nvSpPr>
            <p:spPr bwMode="auto">
              <a:xfrm>
                <a:off x="6" y="2550"/>
                <a:ext cx="6269" cy="91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21"/>
              <p:cNvSpPr>
                <a:spLocks noChangeArrowheads="1"/>
              </p:cNvSpPr>
              <p:nvPr/>
            </p:nvSpPr>
            <p:spPr bwMode="auto">
              <a:xfrm>
                <a:off x="5107" y="2837"/>
                <a:ext cx="6" cy="62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22"/>
              <p:cNvSpPr>
                <a:spLocks noChangeArrowheads="1"/>
              </p:cNvSpPr>
              <p:nvPr/>
            </p:nvSpPr>
            <p:spPr bwMode="auto">
              <a:xfrm>
                <a:off x="6" y="3463"/>
                <a:ext cx="6269" cy="407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23"/>
              <p:cNvSpPr>
                <a:spLocks noChangeArrowheads="1"/>
              </p:cNvSpPr>
              <p:nvPr/>
            </p:nvSpPr>
            <p:spPr bwMode="auto">
              <a:xfrm>
                <a:off x="5107" y="3642"/>
                <a:ext cx="6" cy="22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24"/>
              <p:cNvSpPr>
                <a:spLocks noChangeArrowheads="1"/>
              </p:cNvSpPr>
              <p:nvPr/>
            </p:nvSpPr>
            <p:spPr bwMode="auto">
              <a:xfrm>
                <a:off x="6" y="3865"/>
                <a:ext cx="6269" cy="50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25"/>
              <p:cNvSpPr>
                <a:spLocks noChangeArrowheads="1"/>
              </p:cNvSpPr>
              <p:nvPr/>
            </p:nvSpPr>
            <p:spPr bwMode="auto">
              <a:xfrm>
                <a:off x="30" y="297"/>
                <a:ext cx="647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SYSTEMS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Rectangle 26"/>
              <p:cNvSpPr>
                <a:spLocks noChangeArrowheads="1"/>
              </p:cNvSpPr>
              <p:nvPr/>
            </p:nvSpPr>
            <p:spPr bwMode="auto">
              <a:xfrm>
                <a:off x="3434" y="297"/>
                <a:ext cx="563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TARGET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7"/>
              <p:cNvSpPr>
                <a:spLocks noChangeArrowheads="1"/>
              </p:cNvSpPr>
              <p:nvPr/>
            </p:nvSpPr>
            <p:spPr bwMode="auto">
              <a:xfrm>
                <a:off x="4885" y="297"/>
                <a:ext cx="551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STATUS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8"/>
              <p:cNvSpPr>
                <a:spLocks noChangeArrowheads="1"/>
              </p:cNvSpPr>
              <p:nvPr/>
            </p:nvSpPr>
            <p:spPr bwMode="auto">
              <a:xfrm>
                <a:off x="5364" y="329"/>
                <a:ext cx="16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PIC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9"/>
              <p:cNvSpPr>
                <a:spLocks noChangeArrowheads="1"/>
              </p:cNvSpPr>
              <p:nvPr/>
            </p:nvSpPr>
            <p:spPr bwMode="auto">
              <a:xfrm>
                <a:off x="30" y="443"/>
                <a:ext cx="1403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 Narrow" panose="020B0606020202030204" pitchFamily="34" charset="0"/>
                  </a:rPr>
                  <a:t>I. System develop new 2019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30"/>
              <p:cNvSpPr>
                <a:spLocks noChangeArrowheads="1"/>
              </p:cNvSpPr>
              <p:nvPr/>
            </p:nvSpPr>
            <p:spPr bwMode="auto">
              <a:xfrm>
                <a:off x="30" y="612"/>
                <a:ext cx="149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rial narrow" charset="0"/>
                  </a:rPr>
                  <a:t>1. Media label printing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31"/>
              <p:cNvSpPr>
                <a:spLocks noChangeArrowheads="1"/>
              </p:cNvSpPr>
              <p:nvPr/>
            </p:nvSpPr>
            <p:spPr bwMode="auto">
              <a:xfrm>
                <a:off x="3428" y="558"/>
                <a:ext cx="115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Control supply, cut in-out book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32"/>
              <p:cNvSpPr>
                <a:spLocks noChangeArrowheads="1"/>
              </p:cNvSpPr>
              <p:nvPr/>
            </p:nvSpPr>
            <p:spPr bwMode="auto">
              <a:xfrm>
                <a:off x="3428" y="658"/>
                <a:ext cx="97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Apply camera check label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33"/>
              <p:cNvSpPr>
                <a:spLocks noChangeArrowheads="1"/>
              </p:cNvSpPr>
              <p:nvPr/>
            </p:nvSpPr>
            <p:spPr bwMode="auto">
              <a:xfrm>
                <a:off x="5053" y="654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34"/>
              <p:cNvSpPr>
                <a:spLocks noChangeArrowheads="1"/>
              </p:cNvSpPr>
              <p:nvPr/>
            </p:nvSpPr>
            <p:spPr bwMode="auto">
              <a:xfrm>
                <a:off x="5364" y="654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Rectangle 35"/>
              <p:cNvSpPr>
                <a:spLocks noChangeArrowheads="1"/>
              </p:cNvSpPr>
              <p:nvPr/>
            </p:nvSpPr>
            <p:spPr bwMode="auto">
              <a:xfrm>
                <a:off x="30" y="813"/>
                <a:ext cx="1433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rial narrow" charset="0"/>
                  </a:rPr>
                  <a:t>2. Physical Inventory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36"/>
              <p:cNvSpPr>
                <a:spLocks noChangeArrowheads="1"/>
              </p:cNvSpPr>
              <p:nvPr/>
            </p:nvSpPr>
            <p:spPr bwMode="auto">
              <a:xfrm>
                <a:off x="3428" y="759"/>
                <a:ext cx="139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Cut book control in-out &amp; exactly data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Rectangle 37"/>
              <p:cNvSpPr>
                <a:spLocks noChangeArrowheads="1"/>
              </p:cNvSpPr>
              <p:nvPr/>
            </p:nvSpPr>
            <p:spPr bwMode="auto">
              <a:xfrm>
                <a:off x="3428" y="859"/>
                <a:ext cx="139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for sub preg, auto machine &amp; PCB part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38"/>
              <p:cNvSpPr>
                <a:spLocks noChangeArrowheads="1"/>
              </p:cNvSpPr>
              <p:nvPr/>
            </p:nvSpPr>
            <p:spPr bwMode="auto">
              <a:xfrm>
                <a:off x="5053" y="804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39"/>
              <p:cNvSpPr>
                <a:spLocks noChangeArrowheads="1"/>
              </p:cNvSpPr>
              <p:nvPr/>
            </p:nvSpPr>
            <p:spPr bwMode="auto">
              <a:xfrm>
                <a:off x="5364" y="859"/>
                <a:ext cx="44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Thao, 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40"/>
              <p:cNvSpPr>
                <a:spLocks noChangeArrowheads="1"/>
              </p:cNvSpPr>
              <p:nvPr/>
            </p:nvSpPr>
            <p:spPr bwMode="auto">
              <a:xfrm>
                <a:off x="30" y="1014"/>
                <a:ext cx="133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3. Kitting Production PDC2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41"/>
              <p:cNvSpPr>
                <a:spLocks noChangeArrowheads="1"/>
              </p:cNvSpPr>
              <p:nvPr/>
            </p:nvSpPr>
            <p:spPr bwMode="auto">
              <a:xfrm>
                <a:off x="3428" y="1005"/>
                <a:ext cx="67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Apply for E26,E27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42"/>
              <p:cNvSpPr>
                <a:spLocks noChangeArrowheads="1"/>
              </p:cNvSpPr>
              <p:nvPr/>
            </p:nvSpPr>
            <p:spPr bwMode="auto">
              <a:xfrm>
                <a:off x="5035" y="1056"/>
                <a:ext cx="1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10%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43"/>
              <p:cNvSpPr>
                <a:spLocks noChangeArrowheads="1"/>
              </p:cNvSpPr>
              <p:nvPr/>
            </p:nvSpPr>
            <p:spPr bwMode="auto">
              <a:xfrm>
                <a:off x="5364" y="1056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44"/>
              <p:cNvSpPr>
                <a:spLocks noChangeArrowheads="1"/>
              </p:cNvSpPr>
              <p:nvPr/>
            </p:nvSpPr>
            <p:spPr bwMode="auto">
              <a:xfrm>
                <a:off x="30" y="1202"/>
                <a:ext cx="1744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rial narrow" charset="0"/>
                  </a:rPr>
                  <a:t>4. TSS &amp; Production Auto machine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45"/>
              <p:cNvSpPr>
                <a:spLocks noChangeArrowheads="1"/>
              </p:cNvSpPr>
              <p:nvPr/>
            </p:nvSpPr>
            <p:spPr bwMode="auto">
              <a:xfrm>
                <a:off x="3428" y="1234"/>
                <a:ext cx="154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Auto make plan, reduce workload for CLD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46"/>
              <p:cNvSpPr>
                <a:spLocks noChangeArrowheads="1"/>
              </p:cNvSpPr>
              <p:nvPr/>
            </p:nvSpPr>
            <p:spPr bwMode="auto">
              <a:xfrm>
                <a:off x="5053" y="1234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47"/>
              <p:cNvSpPr>
                <a:spLocks noChangeArrowheads="1"/>
              </p:cNvSpPr>
              <p:nvPr/>
            </p:nvSpPr>
            <p:spPr bwMode="auto">
              <a:xfrm>
                <a:off x="5364" y="1234"/>
                <a:ext cx="22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48"/>
              <p:cNvSpPr>
                <a:spLocks noChangeArrowheads="1"/>
              </p:cNvSpPr>
              <p:nvPr/>
            </p:nvSpPr>
            <p:spPr bwMode="auto">
              <a:xfrm>
                <a:off x="30" y="1380"/>
                <a:ext cx="719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rial narrow" charset="0"/>
                  </a:rPr>
                  <a:t>5. Control PA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49"/>
              <p:cNvSpPr>
                <a:spLocks noChangeArrowheads="1"/>
              </p:cNvSpPr>
              <p:nvPr/>
            </p:nvSpPr>
            <p:spPr bwMode="auto">
              <a:xfrm>
                <a:off x="3428" y="1412"/>
                <a:ext cx="80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Strickly control in-out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50"/>
              <p:cNvSpPr>
                <a:spLocks noChangeArrowheads="1"/>
              </p:cNvSpPr>
              <p:nvPr/>
            </p:nvSpPr>
            <p:spPr bwMode="auto">
              <a:xfrm>
                <a:off x="5053" y="1412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51"/>
              <p:cNvSpPr>
                <a:spLocks noChangeArrowheads="1"/>
              </p:cNvSpPr>
              <p:nvPr/>
            </p:nvSpPr>
            <p:spPr bwMode="auto">
              <a:xfrm>
                <a:off x="5364" y="1412"/>
                <a:ext cx="22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52"/>
              <p:cNvSpPr>
                <a:spLocks noChangeArrowheads="1"/>
              </p:cNvSpPr>
              <p:nvPr/>
            </p:nvSpPr>
            <p:spPr bwMode="auto">
              <a:xfrm>
                <a:off x="30" y="1572"/>
                <a:ext cx="94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rial narrow" charset="0"/>
                  </a:rPr>
                  <a:t>6. Training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53"/>
              <p:cNvSpPr>
                <a:spLocks noChangeArrowheads="1"/>
              </p:cNvSpPr>
              <p:nvPr/>
            </p:nvSpPr>
            <p:spPr bwMode="auto">
              <a:xfrm>
                <a:off x="3428" y="1608"/>
                <a:ext cx="144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Apply from IT training system for ASSY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Rectangle 54"/>
              <p:cNvSpPr>
                <a:spLocks noChangeArrowheads="1"/>
              </p:cNvSpPr>
              <p:nvPr/>
            </p:nvSpPr>
            <p:spPr bwMode="auto">
              <a:xfrm>
                <a:off x="5053" y="1608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Rectangle 55"/>
              <p:cNvSpPr>
                <a:spLocks noChangeArrowheads="1"/>
              </p:cNvSpPr>
              <p:nvPr/>
            </p:nvSpPr>
            <p:spPr bwMode="auto">
              <a:xfrm>
                <a:off x="5364" y="1608"/>
                <a:ext cx="44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Song, 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Rectangle 56"/>
              <p:cNvSpPr>
                <a:spLocks noChangeArrowheads="1"/>
              </p:cNvSpPr>
              <p:nvPr/>
            </p:nvSpPr>
            <p:spPr bwMode="auto">
              <a:xfrm>
                <a:off x="30" y="1718"/>
                <a:ext cx="162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II.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Rectangle 57"/>
              <p:cNvSpPr>
                <a:spLocks noChangeArrowheads="1"/>
              </p:cNvSpPr>
              <p:nvPr/>
            </p:nvSpPr>
            <p:spPr bwMode="auto">
              <a:xfrm>
                <a:off x="138" y="1718"/>
                <a:ext cx="1355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 smtClean="0">
                    <a:ln>
                      <a:noFill/>
                    </a:ln>
                    <a:solidFill>
                      <a:srgbClr val="FF00FF"/>
                    </a:solidFill>
                    <a:effectLst/>
                    <a:latin typeface="Arial Narrow" panose="020B0606020202030204" pitchFamily="34" charset="0"/>
                  </a:rPr>
                  <a:t>Fllow &amp; kaizen Old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Rectangle 58"/>
              <p:cNvSpPr>
                <a:spLocks noChangeArrowheads="1"/>
              </p:cNvSpPr>
              <p:nvPr/>
            </p:nvSpPr>
            <p:spPr bwMode="auto">
              <a:xfrm>
                <a:off x="30" y="2001"/>
                <a:ext cx="1355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7. Cellmanagement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Rectangle 59"/>
              <p:cNvSpPr>
                <a:spLocks noChangeArrowheads="1"/>
              </p:cNvSpPr>
              <p:nvPr/>
            </p:nvSpPr>
            <p:spPr bwMode="auto">
              <a:xfrm>
                <a:off x="3428" y="1841"/>
                <a:ext cx="97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Add OP scan card on cell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Rectangle 60"/>
              <p:cNvSpPr>
                <a:spLocks noChangeArrowheads="1"/>
              </p:cNvSpPr>
              <p:nvPr/>
            </p:nvSpPr>
            <p:spPr bwMode="auto">
              <a:xfrm>
                <a:off x="3428" y="1942"/>
                <a:ext cx="106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 for attendance system check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Rectangle 61"/>
              <p:cNvSpPr>
                <a:spLocks noChangeArrowheads="1"/>
              </p:cNvSpPr>
              <p:nvPr/>
            </p:nvSpPr>
            <p:spPr bwMode="auto">
              <a:xfrm>
                <a:off x="3428" y="2042"/>
                <a:ext cx="157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Link to HR System -&gt; cut time upload new 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Rectangle 62"/>
              <p:cNvSpPr>
                <a:spLocks noChangeArrowheads="1"/>
              </p:cNvSpPr>
              <p:nvPr/>
            </p:nvSpPr>
            <p:spPr bwMode="auto">
              <a:xfrm>
                <a:off x="3428" y="2143"/>
                <a:ext cx="46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man manual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63"/>
              <p:cNvSpPr>
                <a:spLocks noChangeArrowheads="1"/>
              </p:cNvSpPr>
              <p:nvPr/>
            </p:nvSpPr>
            <p:spPr bwMode="auto">
              <a:xfrm>
                <a:off x="5053" y="1992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64"/>
              <p:cNvSpPr>
                <a:spLocks noChangeArrowheads="1"/>
              </p:cNvSpPr>
              <p:nvPr/>
            </p:nvSpPr>
            <p:spPr bwMode="auto">
              <a:xfrm>
                <a:off x="5364" y="1992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65"/>
              <p:cNvSpPr>
                <a:spLocks noChangeArrowheads="1"/>
              </p:cNvSpPr>
              <p:nvPr/>
            </p:nvSpPr>
            <p:spPr bwMode="auto">
              <a:xfrm>
                <a:off x="30" y="2362"/>
                <a:ext cx="779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8. ESD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66"/>
              <p:cNvSpPr>
                <a:spLocks noChangeArrowheads="1"/>
              </p:cNvSpPr>
              <p:nvPr/>
            </p:nvSpPr>
            <p:spPr bwMode="auto">
              <a:xfrm>
                <a:off x="3428" y="2353"/>
                <a:ext cx="150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Expand funtion repalce scan card on cell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67"/>
              <p:cNvSpPr>
                <a:spLocks noChangeArrowheads="1"/>
              </p:cNvSpPr>
              <p:nvPr/>
            </p:nvSpPr>
            <p:spPr bwMode="auto">
              <a:xfrm>
                <a:off x="5053" y="2353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68"/>
              <p:cNvSpPr>
                <a:spLocks noChangeArrowheads="1"/>
              </p:cNvSpPr>
              <p:nvPr/>
            </p:nvSpPr>
            <p:spPr bwMode="auto">
              <a:xfrm>
                <a:off x="5364" y="2353"/>
                <a:ext cx="42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Thao,Song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69"/>
              <p:cNvSpPr>
                <a:spLocks noChangeArrowheads="1"/>
              </p:cNvSpPr>
              <p:nvPr/>
            </p:nvSpPr>
            <p:spPr bwMode="auto">
              <a:xfrm>
                <a:off x="30" y="2655"/>
                <a:ext cx="785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9. TPM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70"/>
              <p:cNvSpPr>
                <a:spLocks noChangeArrowheads="1"/>
              </p:cNvSpPr>
              <p:nvPr/>
            </p:nvSpPr>
            <p:spPr bwMode="auto">
              <a:xfrm>
                <a:off x="3428" y="2646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71"/>
              <p:cNvSpPr>
                <a:spLocks noChangeArrowheads="1"/>
              </p:cNvSpPr>
              <p:nvPr/>
            </p:nvSpPr>
            <p:spPr bwMode="auto">
              <a:xfrm>
                <a:off x="5364" y="2646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72"/>
              <p:cNvSpPr>
                <a:spLocks noChangeArrowheads="1"/>
              </p:cNvSpPr>
              <p:nvPr/>
            </p:nvSpPr>
            <p:spPr bwMode="auto">
              <a:xfrm>
                <a:off x="30" y="3112"/>
                <a:ext cx="1439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10. Check sheet less System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73"/>
              <p:cNvSpPr>
                <a:spLocks noChangeArrowheads="1"/>
              </p:cNvSpPr>
              <p:nvPr/>
            </p:nvSpPr>
            <p:spPr bwMode="auto">
              <a:xfrm>
                <a:off x="3428" y="2851"/>
                <a:ext cx="11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Expand &amp; apply for new model: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74"/>
              <p:cNvSpPr>
                <a:spLocks noChangeArrowheads="1"/>
              </p:cNvSpPr>
              <p:nvPr/>
            </p:nvSpPr>
            <p:spPr bwMode="auto">
              <a:xfrm>
                <a:off x="3428" y="2952"/>
                <a:ext cx="89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E52,E53,D83 &amp; F23,F24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75"/>
              <p:cNvSpPr>
                <a:spLocks noChangeArrowheads="1"/>
              </p:cNvSpPr>
              <p:nvPr/>
            </p:nvSpPr>
            <p:spPr bwMode="auto">
              <a:xfrm>
                <a:off x="3428" y="3052"/>
                <a:ext cx="141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Reduce setup time &amp; reduce operator 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76"/>
              <p:cNvSpPr>
                <a:spLocks noChangeArrowheads="1"/>
              </p:cNvSpPr>
              <p:nvPr/>
            </p:nvSpPr>
            <p:spPr bwMode="auto">
              <a:xfrm>
                <a:off x="3428" y="3153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using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77"/>
              <p:cNvSpPr>
                <a:spLocks noChangeArrowheads="1"/>
              </p:cNvSpPr>
              <p:nvPr/>
            </p:nvSpPr>
            <p:spPr bwMode="auto">
              <a:xfrm>
                <a:off x="3428" y="3253"/>
                <a:ext cx="126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Using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 “watcher”</a:t>
                </a: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 upload data -&gt; Fastest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 upload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79"/>
              <p:cNvSpPr>
                <a:spLocks noChangeArrowheads="1"/>
              </p:cNvSpPr>
              <p:nvPr/>
            </p:nvSpPr>
            <p:spPr bwMode="auto">
              <a:xfrm>
                <a:off x="5053" y="3102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80"/>
              <p:cNvSpPr>
                <a:spLocks noChangeArrowheads="1"/>
              </p:cNvSpPr>
              <p:nvPr/>
            </p:nvSpPr>
            <p:spPr bwMode="auto">
              <a:xfrm>
                <a:off x="5364" y="3102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81"/>
              <p:cNvSpPr>
                <a:spLocks noChangeArrowheads="1"/>
              </p:cNvSpPr>
              <p:nvPr/>
            </p:nvSpPr>
            <p:spPr bwMode="auto">
              <a:xfrm>
                <a:off x="30" y="3514"/>
                <a:ext cx="498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11.QAFC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82"/>
              <p:cNvSpPr>
                <a:spLocks noChangeArrowheads="1"/>
              </p:cNvSpPr>
              <p:nvPr/>
            </p:nvSpPr>
            <p:spPr bwMode="auto">
              <a:xfrm>
                <a:off x="3428" y="3504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83"/>
              <p:cNvSpPr>
                <a:spLocks noChangeArrowheads="1"/>
              </p:cNvSpPr>
              <p:nvPr/>
            </p:nvSpPr>
            <p:spPr bwMode="auto">
              <a:xfrm>
                <a:off x="5364" y="3504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84"/>
              <p:cNvSpPr>
                <a:spLocks noChangeArrowheads="1"/>
              </p:cNvSpPr>
              <p:nvPr/>
            </p:nvSpPr>
            <p:spPr bwMode="auto">
              <a:xfrm>
                <a:off x="30" y="3715"/>
                <a:ext cx="82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12. LBP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85"/>
              <p:cNvSpPr>
                <a:spLocks noChangeArrowheads="1"/>
              </p:cNvSpPr>
              <p:nvPr/>
            </p:nvSpPr>
            <p:spPr bwMode="auto">
              <a:xfrm>
                <a:off x="3428" y="3655"/>
                <a:ext cx="95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Correct production timely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86"/>
              <p:cNvSpPr>
                <a:spLocks noChangeArrowheads="1"/>
              </p:cNvSpPr>
              <p:nvPr/>
            </p:nvSpPr>
            <p:spPr bwMode="auto">
              <a:xfrm>
                <a:off x="3428" y="3756"/>
                <a:ext cx="122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Cut 10' daily SLD upload manual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87"/>
              <p:cNvSpPr>
                <a:spLocks noChangeArrowheads="1"/>
              </p:cNvSpPr>
              <p:nvPr/>
            </p:nvSpPr>
            <p:spPr bwMode="auto">
              <a:xfrm>
                <a:off x="5053" y="3706"/>
                <a:ext cx="150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0%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88"/>
              <p:cNvSpPr>
                <a:spLocks noChangeArrowheads="1"/>
              </p:cNvSpPr>
              <p:nvPr/>
            </p:nvSpPr>
            <p:spPr bwMode="auto">
              <a:xfrm>
                <a:off x="5364" y="3706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89"/>
              <p:cNvSpPr>
                <a:spLocks noChangeArrowheads="1"/>
              </p:cNvSpPr>
              <p:nvPr/>
            </p:nvSpPr>
            <p:spPr bwMode="auto">
              <a:xfrm>
                <a:off x="30" y="3879"/>
                <a:ext cx="1433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13. Quality System (winform)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90"/>
              <p:cNvSpPr>
                <a:spLocks noChangeArrowheads="1"/>
              </p:cNvSpPr>
              <p:nvPr/>
            </p:nvSpPr>
            <p:spPr bwMode="auto">
              <a:xfrm>
                <a:off x="3428" y="3870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91"/>
              <p:cNvSpPr>
                <a:spLocks noChangeArrowheads="1"/>
              </p:cNvSpPr>
              <p:nvPr/>
            </p:nvSpPr>
            <p:spPr bwMode="auto">
              <a:xfrm>
                <a:off x="5364" y="3870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92"/>
              <p:cNvSpPr>
                <a:spLocks noChangeArrowheads="1"/>
              </p:cNvSpPr>
              <p:nvPr/>
            </p:nvSpPr>
            <p:spPr bwMode="auto">
              <a:xfrm>
                <a:off x="30" y="3980"/>
                <a:ext cx="1510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14. Spare part control (champ)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93"/>
              <p:cNvSpPr>
                <a:spLocks noChangeArrowheads="1"/>
              </p:cNvSpPr>
              <p:nvPr/>
            </p:nvSpPr>
            <p:spPr bwMode="auto">
              <a:xfrm>
                <a:off x="3428" y="3971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94"/>
              <p:cNvSpPr>
                <a:spLocks noChangeArrowheads="1"/>
              </p:cNvSpPr>
              <p:nvPr/>
            </p:nvSpPr>
            <p:spPr bwMode="auto">
              <a:xfrm>
                <a:off x="5364" y="3971"/>
                <a:ext cx="22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95"/>
              <p:cNvSpPr>
                <a:spLocks noChangeArrowheads="1"/>
              </p:cNvSpPr>
              <p:nvPr/>
            </p:nvSpPr>
            <p:spPr bwMode="auto">
              <a:xfrm>
                <a:off x="30" y="4080"/>
                <a:ext cx="1816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15. Work standard system (webform)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96"/>
              <p:cNvSpPr>
                <a:spLocks noChangeArrowheads="1"/>
              </p:cNvSpPr>
              <p:nvPr/>
            </p:nvSpPr>
            <p:spPr bwMode="auto">
              <a:xfrm>
                <a:off x="3428" y="4071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Rectangle 97"/>
              <p:cNvSpPr>
                <a:spLocks noChangeArrowheads="1"/>
              </p:cNvSpPr>
              <p:nvPr/>
            </p:nvSpPr>
            <p:spPr bwMode="auto">
              <a:xfrm>
                <a:off x="5364" y="4071"/>
                <a:ext cx="21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Thao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" name="Rectangle 98"/>
              <p:cNvSpPr>
                <a:spLocks noChangeArrowheads="1"/>
              </p:cNvSpPr>
              <p:nvPr/>
            </p:nvSpPr>
            <p:spPr bwMode="auto">
              <a:xfrm>
                <a:off x="30" y="4181"/>
                <a:ext cx="121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rial narrow" charset="0"/>
                  </a:rPr>
                  <a:t>16. Batery control (PHP)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99"/>
              <p:cNvSpPr>
                <a:spLocks noChangeArrowheads="1"/>
              </p:cNvSpPr>
              <p:nvPr/>
            </p:nvSpPr>
            <p:spPr bwMode="auto">
              <a:xfrm>
                <a:off x="3428" y="4172"/>
                <a:ext cx="49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Fllow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00"/>
              <p:cNvSpPr>
                <a:spLocks noChangeArrowheads="1"/>
              </p:cNvSpPr>
              <p:nvPr/>
            </p:nvSpPr>
            <p:spPr bwMode="auto">
              <a:xfrm>
                <a:off x="5364" y="4172"/>
                <a:ext cx="22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Song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01"/>
              <p:cNvSpPr>
                <a:spLocks noChangeArrowheads="1"/>
              </p:cNvSpPr>
              <p:nvPr/>
            </p:nvSpPr>
            <p:spPr bwMode="auto">
              <a:xfrm>
                <a:off x="1684" y="4172"/>
                <a:ext cx="132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Control batery &amp; time batery charge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Rectangle 102"/>
              <p:cNvSpPr>
                <a:spLocks noChangeArrowheads="1"/>
              </p:cNvSpPr>
              <p:nvPr/>
            </p:nvSpPr>
            <p:spPr bwMode="auto">
              <a:xfrm>
                <a:off x="1684" y="553"/>
                <a:ext cx="9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Control history print lable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103"/>
              <p:cNvSpPr>
                <a:spLocks noChangeArrowheads="1"/>
              </p:cNvSpPr>
              <p:nvPr/>
            </p:nvSpPr>
            <p:spPr bwMode="auto">
              <a:xfrm>
                <a:off x="1684" y="654"/>
                <a:ext cx="91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Prevent NG label to cell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Rectangle 104"/>
              <p:cNvSpPr>
                <a:spLocks noChangeArrowheads="1"/>
              </p:cNvSpPr>
              <p:nvPr/>
            </p:nvSpPr>
            <p:spPr bwMode="auto">
              <a:xfrm>
                <a:off x="1684" y="759"/>
                <a:ext cx="11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Reduce workload &amp; Cut PI book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Rectangle 105"/>
              <p:cNvSpPr>
                <a:spLocks noChangeArrowheads="1"/>
              </p:cNvSpPr>
              <p:nvPr/>
            </p:nvSpPr>
            <p:spPr bwMode="auto">
              <a:xfrm>
                <a:off x="1684" y="859"/>
                <a:ext cx="112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Exactly data &amp; visualize index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" name="Rectangle 106"/>
              <p:cNvSpPr>
                <a:spLocks noChangeArrowheads="1"/>
              </p:cNvSpPr>
              <p:nvPr/>
            </p:nvSpPr>
            <p:spPr bwMode="auto">
              <a:xfrm>
                <a:off x="1684" y="955"/>
                <a:ext cx="114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Count actual production timely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07"/>
              <p:cNvSpPr>
                <a:spLocks noChangeArrowheads="1"/>
              </p:cNvSpPr>
              <p:nvPr/>
            </p:nvSpPr>
            <p:spPr bwMode="auto">
              <a:xfrm>
                <a:off x="1684" y="1056"/>
                <a:ext cx="97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Prevent wrong part to cell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08"/>
              <p:cNvSpPr>
                <a:spLocks noChangeArrowheads="1"/>
              </p:cNvSpPr>
              <p:nvPr/>
            </p:nvSpPr>
            <p:spPr bwMode="auto">
              <a:xfrm>
                <a:off x="1684" y="1133"/>
                <a:ext cx="118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Count production Auto machine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09"/>
              <p:cNvSpPr>
                <a:spLocks noChangeArrowheads="1"/>
              </p:cNvSpPr>
              <p:nvPr/>
            </p:nvSpPr>
            <p:spPr bwMode="auto">
              <a:xfrm>
                <a:off x="1684" y="1234"/>
                <a:ext cx="92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Fastest call PM support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110"/>
              <p:cNvSpPr>
                <a:spLocks noChangeArrowheads="1"/>
              </p:cNvSpPr>
              <p:nvPr/>
            </p:nvSpPr>
            <p:spPr bwMode="auto">
              <a:xfrm>
                <a:off x="1684" y="1311"/>
                <a:ext cx="119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Correct data &amp; reduce workload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11"/>
              <p:cNvSpPr>
                <a:spLocks noChangeArrowheads="1"/>
              </p:cNvSpPr>
              <p:nvPr/>
            </p:nvSpPr>
            <p:spPr bwMode="auto">
              <a:xfrm>
                <a:off x="1684" y="1412"/>
                <a:ext cx="56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Visulize index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12"/>
              <p:cNvSpPr>
                <a:spLocks noChangeArrowheads="1"/>
              </p:cNvSpPr>
              <p:nvPr/>
            </p:nvSpPr>
            <p:spPr bwMode="auto">
              <a:xfrm>
                <a:off x="1684" y="1508"/>
                <a:ext cx="86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Record history training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13"/>
              <p:cNvSpPr>
                <a:spLocks noChangeArrowheads="1"/>
              </p:cNvSpPr>
              <p:nvPr/>
            </p:nvSpPr>
            <p:spPr bwMode="auto">
              <a:xfrm>
                <a:off x="1684" y="1608"/>
                <a:ext cx="80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- Take test on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14"/>
              <p:cNvSpPr>
                <a:spLocks noChangeArrowheads="1"/>
              </p:cNvSpPr>
              <p:nvPr/>
            </p:nvSpPr>
            <p:spPr bwMode="auto">
              <a:xfrm>
                <a:off x="1684" y="1951"/>
                <a:ext cx="145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Show &amp; visualize all information by cell: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15"/>
              <p:cNvSpPr>
                <a:spLocks noChangeArrowheads="1"/>
              </p:cNvSpPr>
              <p:nvPr/>
            </p:nvSpPr>
            <p:spPr bwMode="auto">
              <a:xfrm>
                <a:off x="1684" y="2052"/>
                <a:ext cx="106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manpower, PI, attendance, ...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116"/>
              <p:cNvSpPr>
                <a:spLocks noChangeArrowheads="1"/>
              </p:cNvSpPr>
              <p:nvPr/>
            </p:nvSpPr>
            <p:spPr bwMode="auto">
              <a:xfrm>
                <a:off x="1684" y="2152"/>
                <a:ext cx="69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Reduce workload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117"/>
              <p:cNvSpPr>
                <a:spLocks noChangeArrowheads="1"/>
              </p:cNvSpPr>
              <p:nvPr/>
            </p:nvSpPr>
            <p:spPr bwMode="auto">
              <a:xfrm>
                <a:off x="1684" y="2253"/>
                <a:ext cx="82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Quality upcheck ESD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118"/>
              <p:cNvSpPr>
                <a:spLocks noChangeArrowheads="1"/>
              </p:cNvSpPr>
              <p:nvPr/>
            </p:nvSpPr>
            <p:spPr bwMode="auto">
              <a:xfrm>
                <a:off x="1684" y="2353"/>
                <a:ext cx="144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Reduce workload CLD update OP card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119"/>
              <p:cNvSpPr>
                <a:spLocks noChangeArrowheads="1"/>
              </p:cNvSpPr>
              <p:nvPr/>
            </p:nvSpPr>
            <p:spPr bwMode="auto">
              <a:xfrm>
                <a:off x="1684" y="2454"/>
                <a:ext cx="124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Link to Cell management System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120"/>
              <p:cNvSpPr>
                <a:spLocks noChangeArrowheads="1"/>
              </p:cNvSpPr>
              <p:nvPr/>
            </p:nvSpPr>
            <p:spPr bwMode="auto">
              <a:xfrm>
                <a:off x="1684" y="2540"/>
                <a:ext cx="136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Auto make maintain schedule jig/tool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121"/>
              <p:cNvSpPr>
                <a:spLocks noChangeArrowheads="1"/>
              </p:cNvSpPr>
              <p:nvPr/>
            </p:nvSpPr>
            <p:spPr bwMode="auto">
              <a:xfrm>
                <a:off x="1684" y="2641"/>
                <a:ext cx="97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Keep history maintenace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122"/>
              <p:cNvSpPr>
                <a:spLocks noChangeArrowheads="1"/>
              </p:cNvSpPr>
              <p:nvPr/>
            </p:nvSpPr>
            <p:spPr bwMode="auto">
              <a:xfrm>
                <a:off x="1684" y="2742"/>
                <a:ext cx="120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warning &amp; remind staff schedule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123"/>
              <p:cNvSpPr>
                <a:spLocks noChangeArrowheads="1"/>
              </p:cNvSpPr>
              <p:nvPr/>
            </p:nvSpPr>
            <p:spPr bwMode="auto">
              <a:xfrm>
                <a:off x="1684" y="3002"/>
                <a:ext cx="110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No check sheet paper on cell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124"/>
              <p:cNvSpPr>
                <a:spLocks noChangeArrowheads="1"/>
              </p:cNvSpPr>
              <p:nvPr/>
            </p:nvSpPr>
            <p:spPr bwMode="auto">
              <a:xfrm>
                <a:off x="1684" y="3102"/>
                <a:ext cx="69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Reduce workload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125"/>
              <p:cNvSpPr>
                <a:spLocks noChangeArrowheads="1"/>
              </p:cNvSpPr>
              <p:nvPr/>
            </p:nvSpPr>
            <p:spPr bwMode="auto">
              <a:xfrm>
                <a:off x="1684" y="3203"/>
                <a:ext cx="95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Correct data &amp; quality up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" name="Rectangle 126"/>
              <p:cNvSpPr>
                <a:spLocks noChangeArrowheads="1"/>
              </p:cNvSpPr>
              <p:nvPr/>
            </p:nvSpPr>
            <p:spPr bwMode="auto">
              <a:xfrm>
                <a:off x="1684" y="3445"/>
                <a:ext cx="120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Reduce workload &amp; correct data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127"/>
              <p:cNvSpPr>
                <a:spLocks noChangeArrowheads="1"/>
              </p:cNvSpPr>
              <p:nvPr/>
            </p:nvSpPr>
            <p:spPr bwMode="auto">
              <a:xfrm>
                <a:off x="1684" y="3546"/>
                <a:ext cx="60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Visualize index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128"/>
              <p:cNvSpPr>
                <a:spLocks noChangeArrowheads="1"/>
              </p:cNvSpPr>
              <p:nvPr/>
            </p:nvSpPr>
            <p:spPr bwMode="auto">
              <a:xfrm>
                <a:off x="1684" y="3669"/>
                <a:ext cx="68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Production timely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129"/>
              <p:cNvSpPr>
                <a:spLocks noChangeArrowheads="1"/>
              </p:cNvSpPr>
              <p:nvPr/>
            </p:nvSpPr>
            <p:spPr bwMode="auto">
              <a:xfrm>
                <a:off x="1684" y="3769"/>
                <a:ext cx="121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Correct data OPR &amp; daily report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130"/>
              <p:cNvSpPr>
                <a:spLocks noChangeArrowheads="1"/>
              </p:cNvSpPr>
              <p:nvPr/>
            </p:nvSpPr>
            <p:spPr bwMode="auto">
              <a:xfrm>
                <a:off x="1684" y="3870"/>
                <a:ext cx="143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Visualize &amp; report exactly OPR IJ data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Rectangle 131"/>
              <p:cNvSpPr>
                <a:spLocks noChangeArrowheads="1"/>
              </p:cNvSpPr>
              <p:nvPr/>
            </p:nvSpPr>
            <p:spPr bwMode="auto">
              <a:xfrm>
                <a:off x="1684" y="3971"/>
                <a:ext cx="100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Control sparepart on stock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132"/>
              <p:cNvSpPr>
                <a:spLocks noChangeArrowheads="1"/>
              </p:cNvSpPr>
              <p:nvPr/>
            </p:nvSpPr>
            <p:spPr bwMode="auto">
              <a:xfrm>
                <a:off x="1684" y="4071"/>
                <a:ext cx="1121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 Narrow" panose="020B0606020202030204" pitchFamily="34" charset="0"/>
                  </a:rPr>
                  <a:t>- Control update work standard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Rectangle 133"/>
              <p:cNvSpPr>
                <a:spLocks noChangeArrowheads="1"/>
              </p:cNvSpPr>
              <p:nvPr/>
            </p:nvSpPr>
            <p:spPr bwMode="auto">
              <a:xfrm>
                <a:off x="2260" y="297"/>
                <a:ext cx="65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Narrow" panose="020B0606020202030204" pitchFamily="34" charset="0"/>
                  </a:rPr>
                  <a:t>PURPOSE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" name="Line 134"/>
              <p:cNvSpPr>
                <a:spLocks noChangeShapeType="1"/>
              </p:cNvSpPr>
              <p:nvPr/>
            </p:nvSpPr>
            <p:spPr bwMode="auto">
              <a:xfrm>
                <a:off x="6" y="288"/>
                <a:ext cx="0" cy="14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35"/>
              <p:cNvSpPr>
                <a:spLocks noChangeArrowheads="1"/>
              </p:cNvSpPr>
              <p:nvPr/>
            </p:nvSpPr>
            <p:spPr bwMode="auto">
              <a:xfrm>
                <a:off x="6" y="288"/>
                <a:ext cx="6" cy="14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Line 136"/>
              <p:cNvSpPr>
                <a:spLocks noChangeShapeType="1"/>
              </p:cNvSpPr>
              <p:nvPr/>
            </p:nvSpPr>
            <p:spPr bwMode="auto">
              <a:xfrm>
                <a:off x="12" y="434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37"/>
              <p:cNvSpPr>
                <a:spLocks noChangeArrowheads="1"/>
              </p:cNvSpPr>
              <p:nvPr/>
            </p:nvSpPr>
            <p:spPr bwMode="auto">
              <a:xfrm>
                <a:off x="12" y="434"/>
                <a:ext cx="1654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38"/>
              <p:cNvSpPr>
                <a:spLocks noChangeShapeType="1"/>
              </p:cNvSpPr>
              <p:nvPr/>
            </p:nvSpPr>
            <p:spPr bwMode="auto">
              <a:xfrm>
                <a:off x="3410" y="293"/>
                <a:ext cx="0" cy="13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39"/>
              <p:cNvSpPr>
                <a:spLocks noChangeArrowheads="1"/>
              </p:cNvSpPr>
              <p:nvPr/>
            </p:nvSpPr>
            <p:spPr bwMode="auto">
              <a:xfrm>
                <a:off x="3410" y="293"/>
                <a:ext cx="6" cy="1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40"/>
              <p:cNvSpPr>
                <a:spLocks noChangeShapeType="1"/>
              </p:cNvSpPr>
              <p:nvPr/>
            </p:nvSpPr>
            <p:spPr bwMode="auto">
              <a:xfrm>
                <a:off x="4861" y="293"/>
                <a:ext cx="0" cy="13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41"/>
              <p:cNvSpPr>
                <a:spLocks noChangeArrowheads="1"/>
              </p:cNvSpPr>
              <p:nvPr/>
            </p:nvSpPr>
            <p:spPr bwMode="auto">
              <a:xfrm>
                <a:off x="4861" y="293"/>
                <a:ext cx="6" cy="1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Line 142"/>
              <p:cNvSpPr>
                <a:spLocks noChangeShapeType="1"/>
              </p:cNvSpPr>
              <p:nvPr/>
            </p:nvSpPr>
            <p:spPr bwMode="auto">
              <a:xfrm>
                <a:off x="5346" y="288"/>
                <a:ext cx="0" cy="1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43"/>
              <p:cNvSpPr>
                <a:spLocks noChangeArrowheads="1"/>
              </p:cNvSpPr>
              <p:nvPr/>
            </p:nvSpPr>
            <p:spPr bwMode="auto">
              <a:xfrm>
                <a:off x="5346" y="288"/>
                <a:ext cx="6" cy="1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44"/>
              <p:cNvSpPr>
                <a:spLocks noChangeArrowheads="1"/>
              </p:cNvSpPr>
              <p:nvPr/>
            </p:nvSpPr>
            <p:spPr bwMode="auto">
              <a:xfrm>
                <a:off x="1666" y="430"/>
                <a:ext cx="4088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45"/>
              <p:cNvSpPr>
                <a:spLocks noChangeShapeType="1"/>
              </p:cNvSpPr>
              <p:nvPr/>
            </p:nvSpPr>
            <p:spPr bwMode="auto">
              <a:xfrm>
                <a:off x="5748" y="293"/>
                <a:ext cx="0" cy="13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46"/>
              <p:cNvSpPr>
                <a:spLocks noChangeArrowheads="1"/>
              </p:cNvSpPr>
              <p:nvPr/>
            </p:nvSpPr>
            <p:spPr bwMode="auto">
              <a:xfrm>
                <a:off x="5748" y="293"/>
                <a:ext cx="6" cy="1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47"/>
              <p:cNvSpPr>
                <a:spLocks noChangeShapeType="1"/>
              </p:cNvSpPr>
              <p:nvPr/>
            </p:nvSpPr>
            <p:spPr bwMode="auto">
              <a:xfrm>
                <a:off x="12" y="553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48"/>
              <p:cNvSpPr>
                <a:spLocks noChangeArrowheads="1"/>
              </p:cNvSpPr>
              <p:nvPr/>
            </p:nvSpPr>
            <p:spPr bwMode="auto">
              <a:xfrm>
                <a:off x="12" y="553"/>
                <a:ext cx="1654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49"/>
              <p:cNvSpPr>
                <a:spLocks noChangeShapeType="1"/>
              </p:cNvSpPr>
              <p:nvPr/>
            </p:nvSpPr>
            <p:spPr bwMode="auto">
              <a:xfrm>
                <a:off x="1666" y="293"/>
                <a:ext cx="0" cy="13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50"/>
              <p:cNvSpPr>
                <a:spLocks noChangeArrowheads="1"/>
              </p:cNvSpPr>
              <p:nvPr/>
            </p:nvSpPr>
            <p:spPr bwMode="auto">
              <a:xfrm>
                <a:off x="1666" y="293"/>
                <a:ext cx="6" cy="1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51"/>
              <p:cNvSpPr>
                <a:spLocks noChangeShapeType="1"/>
              </p:cNvSpPr>
              <p:nvPr/>
            </p:nvSpPr>
            <p:spPr bwMode="auto">
              <a:xfrm>
                <a:off x="1672" y="553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52"/>
              <p:cNvSpPr>
                <a:spLocks noChangeArrowheads="1"/>
              </p:cNvSpPr>
              <p:nvPr/>
            </p:nvSpPr>
            <p:spPr bwMode="auto">
              <a:xfrm>
                <a:off x="1672" y="553"/>
                <a:ext cx="173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Line 153"/>
              <p:cNvSpPr>
                <a:spLocks noChangeShapeType="1"/>
              </p:cNvSpPr>
              <p:nvPr/>
            </p:nvSpPr>
            <p:spPr bwMode="auto">
              <a:xfrm>
                <a:off x="3416" y="553"/>
                <a:ext cx="144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54"/>
              <p:cNvSpPr>
                <a:spLocks noChangeArrowheads="1"/>
              </p:cNvSpPr>
              <p:nvPr/>
            </p:nvSpPr>
            <p:spPr bwMode="auto">
              <a:xfrm>
                <a:off x="3416" y="553"/>
                <a:ext cx="1445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Line 155"/>
              <p:cNvSpPr>
                <a:spLocks noChangeShapeType="1"/>
              </p:cNvSpPr>
              <p:nvPr/>
            </p:nvSpPr>
            <p:spPr bwMode="auto">
              <a:xfrm>
                <a:off x="4867" y="553"/>
                <a:ext cx="47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56"/>
              <p:cNvSpPr>
                <a:spLocks noChangeArrowheads="1"/>
              </p:cNvSpPr>
              <p:nvPr/>
            </p:nvSpPr>
            <p:spPr bwMode="auto">
              <a:xfrm>
                <a:off x="4867" y="553"/>
                <a:ext cx="479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57"/>
              <p:cNvSpPr>
                <a:spLocks noChangeShapeType="1"/>
              </p:cNvSpPr>
              <p:nvPr/>
            </p:nvSpPr>
            <p:spPr bwMode="auto">
              <a:xfrm>
                <a:off x="5352" y="553"/>
                <a:ext cx="39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58"/>
              <p:cNvSpPr>
                <a:spLocks noChangeArrowheads="1"/>
              </p:cNvSpPr>
              <p:nvPr/>
            </p:nvSpPr>
            <p:spPr bwMode="auto">
              <a:xfrm>
                <a:off x="5352" y="553"/>
                <a:ext cx="396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59"/>
              <p:cNvSpPr>
                <a:spLocks noChangeShapeType="1"/>
              </p:cNvSpPr>
              <p:nvPr/>
            </p:nvSpPr>
            <p:spPr bwMode="auto">
              <a:xfrm>
                <a:off x="12" y="749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60"/>
              <p:cNvSpPr>
                <a:spLocks noChangeArrowheads="1"/>
              </p:cNvSpPr>
              <p:nvPr/>
            </p:nvSpPr>
            <p:spPr bwMode="auto">
              <a:xfrm>
                <a:off x="12" y="749"/>
                <a:ext cx="1654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61"/>
              <p:cNvSpPr>
                <a:spLocks noChangeShapeType="1"/>
              </p:cNvSpPr>
              <p:nvPr/>
            </p:nvSpPr>
            <p:spPr bwMode="auto">
              <a:xfrm>
                <a:off x="1672" y="749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62"/>
              <p:cNvSpPr>
                <a:spLocks noChangeArrowheads="1"/>
              </p:cNvSpPr>
              <p:nvPr/>
            </p:nvSpPr>
            <p:spPr bwMode="auto">
              <a:xfrm>
                <a:off x="1672" y="749"/>
                <a:ext cx="173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Line 163"/>
              <p:cNvSpPr>
                <a:spLocks noChangeShapeType="1"/>
              </p:cNvSpPr>
              <p:nvPr/>
            </p:nvSpPr>
            <p:spPr bwMode="auto">
              <a:xfrm>
                <a:off x="3416" y="749"/>
                <a:ext cx="144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64"/>
              <p:cNvSpPr>
                <a:spLocks noChangeArrowheads="1"/>
              </p:cNvSpPr>
              <p:nvPr/>
            </p:nvSpPr>
            <p:spPr bwMode="auto">
              <a:xfrm>
                <a:off x="3416" y="749"/>
                <a:ext cx="1445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165"/>
              <p:cNvSpPr>
                <a:spLocks noChangeShapeType="1"/>
              </p:cNvSpPr>
              <p:nvPr/>
            </p:nvSpPr>
            <p:spPr bwMode="auto">
              <a:xfrm>
                <a:off x="4867" y="749"/>
                <a:ext cx="47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66"/>
              <p:cNvSpPr>
                <a:spLocks noChangeArrowheads="1"/>
              </p:cNvSpPr>
              <p:nvPr/>
            </p:nvSpPr>
            <p:spPr bwMode="auto">
              <a:xfrm>
                <a:off x="4867" y="749"/>
                <a:ext cx="479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67"/>
              <p:cNvSpPr>
                <a:spLocks noChangeShapeType="1"/>
              </p:cNvSpPr>
              <p:nvPr/>
            </p:nvSpPr>
            <p:spPr bwMode="auto">
              <a:xfrm>
                <a:off x="5352" y="749"/>
                <a:ext cx="39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68"/>
              <p:cNvSpPr>
                <a:spLocks noChangeArrowheads="1"/>
              </p:cNvSpPr>
              <p:nvPr/>
            </p:nvSpPr>
            <p:spPr bwMode="auto">
              <a:xfrm>
                <a:off x="5352" y="749"/>
                <a:ext cx="396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69"/>
              <p:cNvSpPr>
                <a:spLocks noChangeShapeType="1"/>
              </p:cNvSpPr>
              <p:nvPr/>
            </p:nvSpPr>
            <p:spPr bwMode="auto">
              <a:xfrm>
                <a:off x="12" y="955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70"/>
              <p:cNvSpPr>
                <a:spLocks noChangeArrowheads="1"/>
              </p:cNvSpPr>
              <p:nvPr/>
            </p:nvSpPr>
            <p:spPr bwMode="auto">
              <a:xfrm>
                <a:off x="12" y="955"/>
                <a:ext cx="1654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Line 171"/>
              <p:cNvSpPr>
                <a:spLocks noChangeShapeType="1"/>
              </p:cNvSpPr>
              <p:nvPr/>
            </p:nvSpPr>
            <p:spPr bwMode="auto">
              <a:xfrm>
                <a:off x="1672" y="955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72"/>
              <p:cNvSpPr>
                <a:spLocks noChangeArrowheads="1"/>
              </p:cNvSpPr>
              <p:nvPr/>
            </p:nvSpPr>
            <p:spPr bwMode="auto">
              <a:xfrm>
                <a:off x="1672" y="955"/>
                <a:ext cx="173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Line 173"/>
              <p:cNvSpPr>
                <a:spLocks noChangeShapeType="1"/>
              </p:cNvSpPr>
              <p:nvPr/>
            </p:nvSpPr>
            <p:spPr bwMode="auto">
              <a:xfrm>
                <a:off x="3416" y="955"/>
                <a:ext cx="144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74"/>
              <p:cNvSpPr>
                <a:spLocks noChangeArrowheads="1"/>
              </p:cNvSpPr>
              <p:nvPr/>
            </p:nvSpPr>
            <p:spPr bwMode="auto">
              <a:xfrm>
                <a:off x="3416" y="955"/>
                <a:ext cx="1445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Line 175"/>
              <p:cNvSpPr>
                <a:spLocks noChangeShapeType="1"/>
              </p:cNvSpPr>
              <p:nvPr/>
            </p:nvSpPr>
            <p:spPr bwMode="auto">
              <a:xfrm>
                <a:off x="4867" y="955"/>
                <a:ext cx="47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76"/>
              <p:cNvSpPr>
                <a:spLocks noChangeArrowheads="1"/>
              </p:cNvSpPr>
              <p:nvPr/>
            </p:nvSpPr>
            <p:spPr bwMode="auto">
              <a:xfrm>
                <a:off x="4867" y="955"/>
                <a:ext cx="479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Line 177"/>
              <p:cNvSpPr>
                <a:spLocks noChangeShapeType="1"/>
              </p:cNvSpPr>
              <p:nvPr/>
            </p:nvSpPr>
            <p:spPr bwMode="auto">
              <a:xfrm>
                <a:off x="5352" y="955"/>
                <a:ext cx="39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78"/>
              <p:cNvSpPr>
                <a:spLocks noChangeArrowheads="1"/>
              </p:cNvSpPr>
              <p:nvPr/>
            </p:nvSpPr>
            <p:spPr bwMode="auto">
              <a:xfrm>
                <a:off x="5352" y="955"/>
                <a:ext cx="396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Line 179"/>
              <p:cNvSpPr>
                <a:spLocks noChangeShapeType="1"/>
              </p:cNvSpPr>
              <p:nvPr/>
            </p:nvSpPr>
            <p:spPr bwMode="auto">
              <a:xfrm>
                <a:off x="5748" y="439"/>
                <a:ext cx="0" cy="3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80"/>
              <p:cNvSpPr>
                <a:spLocks noChangeArrowheads="1"/>
              </p:cNvSpPr>
              <p:nvPr/>
            </p:nvSpPr>
            <p:spPr bwMode="auto">
              <a:xfrm>
                <a:off x="5748" y="439"/>
                <a:ext cx="6" cy="3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Line 181"/>
              <p:cNvSpPr>
                <a:spLocks noChangeShapeType="1"/>
              </p:cNvSpPr>
              <p:nvPr/>
            </p:nvSpPr>
            <p:spPr bwMode="auto">
              <a:xfrm>
                <a:off x="12" y="1152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82"/>
              <p:cNvSpPr>
                <a:spLocks noChangeArrowheads="1"/>
              </p:cNvSpPr>
              <p:nvPr/>
            </p:nvSpPr>
            <p:spPr bwMode="auto">
              <a:xfrm>
                <a:off x="12" y="1152"/>
                <a:ext cx="165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Line 183"/>
              <p:cNvSpPr>
                <a:spLocks noChangeShapeType="1"/>
              </p:cNvSpPr>
              <p:nvPr/>
            </p:nvSpPr>
            <p:spPr bwMode="auto">
              <a:xfrm>
                <a:off x="1672" y="1152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84"/>
              <p:cNvSpPr>
                <a:spLocks noChangeArrowheads="1"/>
              </p:cNvSpPr>
              <p:nvPr/>
            </p:nvSpPr>
            <p:spPr bwMode="auto">
              <a:xfrm>
                <a:off x="1672" y="1152"/>
                <a:ext cx="1738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Line 185"/>
              <p:cNvSpPr>
                <a:spLocks noChangeShapeType="1"/>
              </p:cNvSpPr>
              <p:nvPr/>
            </p:nvSpPr>
            <p:spPr bwMode="auto">
              <a:xfrm>
                <a:off x="3416" y="1152"/>
                <a:ext cx="144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86"/>
              <p:cNvSpPr>
                <a:spLocks noChangeArrowheads="1"/>
              </p:cNvSpPr>
              <p:nvPr/>
            </p:nvSpPr>
            <p:spPr bwMode="auto">
              <a:xfrm>
                <a:off x="3416" y="1152"/>
                <a:ext cx="144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Line 187"/>
              <p:cNvSpPr>
                <a:spLocks noChangeShapeType="1"/>
              </p:cNvSpPr>
              <p:nvPr/>
            </p:nvSpPr>
            <p:spPr bwMode="auto">
              <a:xfrm>
                <a:off x="4867" y="1152"/>
                <a:ext cx="47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88"/>
              <p:cNvSpPr>
                <a:spLocks noChangeArrowheads="1"/>
              </p:cNvSpPr>
              <p:nvPr/>
            </p:nvSpPr>
            <p:spPr bwMode="auto">
              <a:xfrm>
                <a:off x="4867" y="1152"/>
                <a:ext cx="47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Line 189"/>
              <p:cNvSpPr>
                <a:spLocks noChangeShapeType="1"/>
              </p:cNvSpPr>
              <p:nvPr/>
            </p:nvSpPr>
            <p:spPr bwMode="auto">
              <a:xfrm>
                <a:off x="5352" y="1152"/>
                <a:ext cx="39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90"/>
              <p:cNvSpPr>
                <a:spLocks noChangeArrowheads="1"/>
              </p:cNvSpPr>
              <p:nvPr/>
            </p:nvSpPr>
            <p:spPr bwMode="auto">
              <a:xfrm>
                <a:off x="5352" y="1152"/>
                <a:ext cx="396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Line 191"/>
              <p:cNvSpPr>
                <a:spLocks noChangeShapeType="1"/>
              </p:cNvSpPr>
              <p:nvPr/>
            </p:nvSpPr>
            <p:spPr bwMode="auto">
              <a:xfrm>
                <a:off x="12" y="1330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192"/>
              <p:cNvSpPr>
                <a:spLocks noChangeArrowheads="1"/>
              </p:cNvSpPr>
              <p:nvPr/>
            </p:nvSpPr>
            <p:spPr bwMode="auto">
              <a:xfrm>
                <a:off x="12" y="1330"/>
                <a:ext cx="165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Line 193"/>
              <p:cNvSpPr>
                <a:spLocks noChangeShapeType="1"/>
              </p:cNvSpPr>
              <p:nvPr/>
            </p:nvSpPr>
            <p:spPr bwMode="auto">
              <a:xfrm>
                <a:off x="1672" y="1330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194"/>
              <p:cNvSpPr>
                <a:spLocks noChangeArrowheads="1"/>
              </p:cNvSpPr>
              <p:nvPr/>
            </p:nvSpPr>
            <p:spPr bwMode="auto">
              <a:xfrm>
                <a:off x="1672" y="1330"/>
                <a:ext cx="1738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Line 195"/>
              <p:cNvSpPr>
                <a:spLocks noChangeShapeType="1"/>
              </p:cNvSpPr>
              <p:nvPr/>
            </p:nvSpPr>
            <p:spPr bwMode="auto">
              <a:xfrm>
                <a:off x="3416" y="1330"/>
                <a:ext cx="144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Rectangle 196"/>
              <p:cNvSpPr>
                <a:spLocks noChangeArrowheads="1"/>
              </p:cNvSpPr>
              <p:nvPr/>
            </p:nvSpPr>
            <p:spPr bwMode="auto">
              <a:xfrm>
                <a:off x="3416" y="1330"/>
                <a:ext cx="144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Line 197"/>
              <p:cNvSpPr>
                <a:spLocks noChangeShapeType="1"/>
              </p:cNvSpPr>
              <p:nvPr/>
            </p:nvSpPr>
            <p:spPr bwMode="auto">
              <a:xfrm>
                <a:off x="4867" y="1330"/>
                <a:ext cx="47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198"/>
              <p:cNvSpPr>
                <a:spLocks noChangeArrowheads="1"/>
              </p:cNvSpPr>
              <p:nvPr/>
            </p:nvSpPr>
            <p:spPr bwMode="auto">
              <a:xfrm>
                <a:off x="4867" y="1330"/>
                <a:ext cx="47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Line 199"/>
              <p:cNvSpPr>
                <a:spLocks noChangeShapeType="1"/>
              </p:cNvSpPr>
              <p:nvPr/>
            </p:nvSpPr>
            <p:spPr bwMode="auto">
              <a:xfrm>
                <a:off x="5352" y="1330"/>
                <a:ext cx="39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200"/>
              <p:cNvSpPr>
                <a:spLocks noChangeArrowheads="1"/>
              </p:cNvSpPr>
              <p:nvPr/>
            </p:nvSpPr>
            <p:spPr bwMode="auto">
              <a:xfrm>
                <a:off x="5352" y="1330"/>
                <a:ext cx="396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201"/>
              <p:cNvSpPr>
                <a:spLocks noChangeShapeType="1"/>
              </p:cNvSpPr>
              <p:nvPr/>
            </p:nvSpPr>
            <p:spPr bwMode="auto">
              <a:xfrm>
                <a:off x="12" y="1508"/>
                <a:ext cx="165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202"/>
              <p:cNvSpPr>
                <a:spLocks noChangeArrowheads="1"/>
              </p:cNvSpPr>
              <p:nvPr/>
            </p:nvSpPr>
            <p:spPr bwMode="auto">
              <a:xfrm>
                <a:off x="12" y="1508"/>
                <a:ext cx="165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203"/>
              <p:cNvSpPr>
                <a:spLocks noChangeShapeType="1"/>
              </p:cNvSpPr>
              <p:nvPr/>
            </p:nvSpPr>
            <p:spPr bwMode="auto">
              <a:xfrm>
                <a:off x="1672" y="1508"/>
                <a:ext cx="17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204"/>
              <p:cNvSpPr>
                <a:spLocks noChangeArrowheads="1"/>
              </p:cNvSpPr>
              <p:nvPr/>
            </p:nvSpPr>
            <p:spPr bwMode="auto">
              <a:xfrm>
                <a:off x="1672" y="1508"/>
                <a:ext cx="1738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206"/>
            <p:cNvSpPr>
              <a:spLocks noChangeShapeType="1"/>
            </p:cNvSpPr>
            <p:nvPr/>
          </p:nvSpPr>
          <p:spPr bwMode="auto">
            <a:xfrm>
              <a:off x="3416" y="1508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207"/>
            <p:cNvSpPr>
              <a:spLocks noChangeArrowheads="1"/>
            </p:cNvSpPr>
            <p:nvPr/>
          </p:nvSpPr>
          <p:spPr bwMode="auto">
            <a:xfrm>
              <a:off x="3416" y="1508"/>
              <a:ext cx="144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08"/>
            <p:cNvSpPr>
              <a:spLocks noChangeShapeType="1"/>
            </p:cNvSpPr>
            <p:nvPr/>
          </p:nvSpPr>
          <p:spPr bwMode="auto">
            <a:xfrm>
              <a:off x="4867" y="1508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09"/>
            <p:cNvSpPr>
              <a:spLocks noChangeArrowheads="1"/>
            </p:cNvSpPr>
            <p:nvPr/>
          </p:nvSpPr>
          <p:spPr bwMode="auto">
            <a:xfrm>
              <a:off x="4867" y="1508"/>
              <a:ext cx="47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10"/>
            <p:cNvSpPr>
              <a:spLocks noChangeShapeType="1"/>
            </p:cNvSpPr>
            <p:nvPr/>
          </p:nvSpPr>
          <p:spPr bwMode="auto">
            <a:xfrm>
              <a:off x="5352" y="1508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11"/>
            <p:cNvSpPr>
              <a:spLocks noChangeArrowheads="1"/>
            </p:cNvSpPr>
            <p:nvPr/>
          </p:nvSpPr>
          <p:spPr bwMode="auto">
            <a:xfrm>
              <a:off x="5352" y="1508"/>
              <a:ext cx="39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12"/>
            <p:cNvSpPr>
              <a:spLocks noChangeArrowheads="1"/>
            </p:cNvSpPr>
            <p:nvPr/>
          </p:nvSpPr>
          <p:spPr bwMode="auto">
            <a:xfrm>
              <a:off x="0" y="434"/>
              <a:ext cx="12" cy="10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13"/>
            <p:cNvSpPr>
              <a:spLocks noChangeShapeType="1"/>
            </p:cNvSpPr>
            <p:nvPr/>
          </p:nvSpPr>
          <p:spPr bwMode="auto">
            <a:xfrm>
              <a:off x="3410" y="439"/>
              <a:ext cx="0" cy="126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14"/>
            <p:cNvSpPr>
              <a:spLocks noChangeArrowheads="1"/>
            </p:cNvSpPr>
            <p:nvPr/>
          </p:nvSpPr>
          <p:spPr bwMode="auto">
            <a:xfrm>
              <a:off x="3410" y="439"/>
              <a:ext cx="6" cy="126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15"/>
            <p:cNvSpPr>
              <a:spLocks noChangeShapeType="1"/>
            </p:cNvSpPr>
            <p:nvPr/>
          </p:nvSpPr>
          <p:spPr bwMode="auto">
            <a:xfrm>
              <a:off x="4861" y="439"/>
              <a:ext cx="0" cy="126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6"/>
            <p:cNvSpPr>
              <a:spLocks noChangeArrowheads="1"/>
            </p:cNvSpPr>
            <p:nvPr/>
          </p:nvSpPr>
          <p:spPr bwMode="auto">
            <a:xfrm>
              <a:off x="4861" y="439"/>
              <a:ext cx="6" cy="126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17"/>
            <p:cNvSpPr>
              <a:spLocks noChangeShapeType="1"/>
            </p:cNvSpPr>
            <p:nvPr/>
          </p:nvSpPr>
          <p:spPr bwMode="auto">
            <a:xfrm>
              <a:off x="5346" y="439"/>
              <a:ext cx="0" cy="126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5346" y="439"/>
              <a:ext cx="6" cy="126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12" y="1704"/>
              <a:ext cx="5742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20"/>
            <p:cNvSpPr>
              <a:spLocks noChangeShapeType="1"/>
            </p:cNvSpPr>
            <p:nvPr/>
          </p:nvSpPr>
          <p:spPr bwMode="auto">
            <a:xfrm>
              <a:off x="5748" y="955"/>
              <a:ext cx="0" cy="55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5748" y="955"/>
              <a:ext cx="6" cy="55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22"/>
            <p:cNvSpPr>
              <a:spLocks noChangeShapeType="1"/>
            </p:cNvSpPr>
            <p:nvPr/>
          </p:nvSpPr>
          <p:spPr bwMode="auto">
            <a:xfrm>
              <a:off x="1666" y="553"/>
              <a:ext cx="0" cy="11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3"/>
            <p:cNvSpPr>
              <a:spLocks noChangeArrowheads="1"/>
            </p:cNvSpPr>
            <p:nvPr/>
          </p:nvSpPr>
          <p:spPr bwMode="auto">
            <a:xfrm>
              <a:off x="1666" y="553"/>
              <a:ext cx="6" cy="11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24"/>
            <p:cNvSpPr>
              <a:spLocks noChangeShapeType="1"/>
            </p:cNvSpPr>
            <p:nvPr/>
          </p:nvSpPr>
          <p:spPr bwMode="auto">
            <a:xfrm>
              <a:off x="12" y="1828"/>
              <a:ext cx="574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5"/>
            <p:cNvSpPr>
              <a:spLocks noChangeArrowheads="1"/>
            </p:cNvSpPr>
            <p:nvPr/>
          </p:nvSpPr>
          <p:spPr bwMode="auto">
            <a:xfrm>
              <a:off x="12" y="1828"/>
              <a:ext cx="5742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6"/>
            <p:cNvSpPr>
              <a:spLocks noChangeShapeType="1"/>
            </p:cNvSpPr>
            <p:nvPr/>
          </p:nvSpPr>
          <p:spPr bwMode="auto">
            <a:xfrm>
              <a:off x="12" y="2248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7"/>
            <p:cNvSpPr>
              <a:spLocks noChangeArrowheads="1"/>
            </p:cNvSpPr>
            <p:nvPr/>
          </p:nvSpPr>
          <p:spPr bwMode="auto">
            <a:xfrm>
              <a:off x="12" y="2248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8"/>
            <p:cNvSpPr>
              <a:spLocks noChangeShapeType="1"/>
            </p:cNvSpPr>
            <p:nvPr/>
          </p:nvSpPr>
          <p:spPr bwMode="auto">
            <a:xfrm>
              <a:off x="126" y="2248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29"/>
            <p:cNvSpPr>
              <a:spLocks noChangeArrowheads="1"/>
            </p:cNvSpPr>
            <p:nvPr/>
          </p:nvSpPr>
          <p:spPr bwMode="auto">
            <a:xfrm>
              <a:off x="126" y="2248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30"/>
            <p:cNvSpPr>
              <a:spLocks noChangeShapeType="1"/>
            </p:cNvSpPr>
            <p:nvPr/>
          </p:nvSpPr>
          <p:spPr bwMode="auto">
            <a:xfrm>
              <a:off x="1672" y="2248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31"/>
            <p:cNvSpPr>
              <a:spLocks noChangeArrowheads="1"/>
            </p:cNvSpPr>
            <p:nvPr/>
          </p:nvSpPr>
          <p:spPr bwMode="auto">
            <a:xfrm>
              <a:off x="1672" y="2248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32"/>
            <p:cNvSpPr>
              <a:spLocks noChangeShapeType="1"/>
            </p:cNvSpPr>
            <p:nvPr/>
          </p:nvSpPr>
          <p:spPr bwMode="auto">
            <a:xfrm>
              <a:off x="3416" y="2248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33"/>
            <p:cNvSpPr>
              <a:spLocks noChangeArrowheads="1"/>
            </p:cNvSpPr>
            <p:nvPr/>
          </p:nvSpPr>
          <p:spPr bwMode="auto">
            <a:xfrm>
              <a:off x="3416" y="2248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34"/>
            <p:cNvSpPr>
              <a:spLocks noChangeShapeType="1"/>
            </p:cNvSpPr>
            <p:nvPr/>
          </p:nvSpPr>
          <p:spPr bwMode="auto">
            <a:xfrm>
              <a:off x="4867" y="2248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35"/>
            <p:cNvSpPr>
              <a:spLocks noChangeArrowheads="1"/>
            </p:cNvSpPr>
            <p:nvPr/>
          </p:nvSpPr>
          <p:spPr bwMode="auto">
            <a:xfrm>
              <a:off x="4867" y="2248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36"/>
            <p:cNvSpPr>
              <a:spLocks noChangeShapeType="1"/>
            </p:cNvSpPr>
            <p:nvPr/>
          </p:nvSpPr>
          <p:spPr bwMode="auto">
            <a:xfrm>
              <a:off x="5352" y="2248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37"/>
            <p:cNvSpPr>
              <a:spLocks noChangeArrowheads="1"/>
            </p:cNvSpPr>
            <p:nvPr/>
          </p:nvSpPr>
          <p:spPr bwMode="auto">
            <a:xfrm>
              <a:off x="5352" y="2248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38"/>
            <p:cNvSpPr>
              <a:spLocks noChangeShapeType="1"/>
            </p:cNvSpPr>
            <p:nvPr/>
          </p:nvSpPr>
          <p:spPr bwMode="auto">
            <a:xfrm>
              <a:off x="12" y="2550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39"/>
            <p:cNvSpPr>
              <a:spLocks noChangeArrowheads="1"/>
            </p:cNvSpPr>
            <p:nvPr/>
          </p:nvSpPr>
          <p:spPr bwMode="auto">
            <a:xfrm>
              <a:off x="12" y="2550"/>
              <a:ext cx="11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40"/>
            <p:cNvSpPr>
              <a:spLocks noChangeShapeType="1"/>
            </p:cNvSpPr>
            <p:nvPr/>
          </p:nvSpPr>
          <p:spPr bwMode="auto">
            <a:xfrm>
              <a:off x="126" y="2550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41"/>
            <p:cNvSpPr>
              <a:spLocks noChangeArrowheads="1"/>
            </p:cNvSpPr>
            <p:nvPr/>
          </p:nvSpPr>
          <p:spPr bwMode="auto">
            <a:xfrm>
              <a:off x="126" y="2550"/>
              <a:ext cx="154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42"/>
            <p:cNvSpPr>
              <a:spLocks noChangeShapeType="1"/>
            </p:cNvSpPr>
            <p:nvPr/>
          </p:nvSpPr>
          <p:spPr bwMode="auto">
            <a:xfrm>
              <a:off x="1672" y="2550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43"/>
            <p:cNvSpPr>
              <a:spLocks noChangeArrowheads="1"/>
            </p:cNvSpPr>
            <p:nvPr/>
          </p:nvSpPr>
          <p:spPr bwMode="auto">
            <a:xfrm>
              <a:off x="1672" y="2550"/>
              <a:ext cx="173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44"/>
            <p:cNvSpPr>
              <a:spLocks noChangeShapeType="1"/>
            </p:cNvSpPr>
            <p:nvPr/>
          </p:nvSpPr>
          <p:spPr bwMode="auto">
            <a:xfrm>
              <a:off x="3416" y="2550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45"/>
            <p:cNvSpPr>
              <a:spLocks noChangeArrowheads="1"/>
            </p:cNvSpPr>
            <p:nvPr/>
          </p:nvSpPr>
          <p:spPr bwMode="auto">
            <a:xfrm>
              <a:off x="3416" y="2550"/>
              <a:ext cx="144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46"/>
            <p:cNvSpPr>
              <a:spLocks noChangeShapeType="1"/>
            </p:cNvSpPr>
            <p:nvPr/>
          </p:nvSpPr>
          <p:spPr bwMode="auto">
            <a:xfrm>
              <a:off x="4867" y="2550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47"/>
            <p:cNvSpPr>
              <a:spLocks noChangeArrowheads="1"/>
            </p:cNvSpPr>
            <p:nvPr/>
          </p:nvSpPr>
          <p:spPr bwMode="auto">
            <a:xfrm>
              <a:off x="4867" y="2550"/>
              <a:ext cx="47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248"/>
            <p:cNvSpPr>
              <a:spLocks noChangeShapeType="1"/>
            </p:cNvSpPr>
            <p:nvPr/>
          </p:nvSpPr>
          <p:spPr bwMode="auto">
            <a:xfrm>
              <a:off x="5352" y="2550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49"/>
            <p:cNvSpPr>
              <a:spLocks noChangeArrowheads="1"/>
            </p:cNvSpPr>
            <p:nvPr/>
          </p:nvSpPr>
          <p:spPr bwMode="auto">
            <a:xfrm>
              <a:off x="5352" y="2550"/>
              <a:ext cx="39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250"/>
            <p:cNvSpPr>
              <a:spLocks noChangeShapeType="1"/>
            </p:cNvSpPr>
            <p:nvPr/>
          </p:nvSpPr>
          <p:spPr bwMode="auto">
            <a:xfrm>
              <a:off x="12" y="2837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51"/>
            <p:cNvSpPr>
              <a:spLocks noChangeArrowheads="1"/>
            </p:cNvSpPr>
            <p:nvPr/>
          </p:nvSpPr>
          <p:spPr bwMode="auto">
            <a:xfrm>
              <a:off x="12" y="2837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252"/>
            <p:cNvSpPr>
              <a:spLocks noChangeShapeType="1"/>
            </p:cNvSpPr>
            <p:nvPr/>
          </p:nvSpPr>
          <p:spPr bwMode="auto">
            <a:xfrm>
              <a:off x="126" y="2837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3"/>
            <p:cNvSpPr>
              <a:spLocks noChangeArrowheads="1"/>
            </p:cNvSpPr>
            <p:nvPr/>
          </p:nvSpPr>
          <p:spPr bwMode="auto">
            <a:xfrm>
              <a:off x="126" y="2837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254"/>
            <p:cNvSpPr>
              <a:spLocks noChangeShapeType="1"/>
            </p:cNvSpPr>
            <p:nvPr/>
          </p:nvSpPr>
          <p:spPr bwMode="auto">
            <a:xfrm>
              <a:off x="1672" y="2837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55"/>
            <p:cNvSpPr>
              <a:spLocks noChangeArrowheads="1"/>
            </p:cNvSpPr>
            <p:nvPr/>
          </p:nvSpPr>
          <p:spPr bwMode="auto">
            <a:xfrm>
              <a:off x="1672" y="2837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256"/>
            <p:cNvSpPr>
              <a:spLocks noChangeShapeType="1"/>
            </p:cNvSpPr>
            <p:nvPr/>
          </p:nvSpPr>
          <p:spPr bwMode="auto">
            <a:xfrm>
              <a:off x="3416" y="2837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57"/>
            <p:cNvSpPr>
              <a:spLocks noChangeArrowheads="1"/>
            </p:cNvSpPr>
            <p:nvPr/>
          </p:nvSpPr>
          <p:spPr bwMode="auto">
            <a:xfrm>
              <a:off x="3416" y="2837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258"/>
            <p:cNvSpPr>
              <a:spLocks noChangeShapeType="1"/>
            </p:cNvSpPr>
            <p:nvPr/>
          </p:nvSpPr>
          <p:spPr bwMode="auto">
            <a:xfrm>
              <a:off x="4867" y="2837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59"/>
            <p:cNvSpPr>
              <a:spLocks noChangeArrowheads="1"/>
            </p:cNvSpPr>
            <p:nvPr/>
          </p:nvSpPr>
          <p:spPr bwMode="auto">
            <a:xfrm>
              <a:off x="4867" y="2837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260"/>
            <p:cNvSpPr>
              <a:spLocks noChangeShapeType="1"/>
            </p:cNvSpPr>
            <p:nvPr/>
          </p:nvSpPr>
          <p:spPr bwMode="auto">
            <a:xfrm>
              <a:off x="5352" y="2837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61"/>
            <p:cNvSpPr>
              <a:spLocks noChangeArrowheads="1"/>
            </p:cNvSpPr>
            <p:nvPr/>
          </p:nvSpPr>
          <p:spPr bwMode="auto">
            <a:xfrm>
              <a:off x="5352" y="2837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262"/>
            <p:cNvSpPr>
              <a:spLocks noChangeShapeType="1"/>
            </p:cNvSpPr>
            <p:nvPr/>
          </p:nvSpPr>
          <p:spPr bwMode="auto">
            <a:xfrm>
              <a:off x="12" y="3463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63"/>
            <p:cNvSpPr>
              <a:spLocks noChangeArrowheads="1"/>
            </p:cNvSpPr>
            <p:nvPr/>
          </p:nvSpPr>
          <p:spPr bwMode="auto">
            <a:xfrm>
              <a:off x="12" y="3463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64"/>
            <p:cNvSpPr>
              <a:spLocks noChangeShapeType="1"/>
            </p:cNvSpPr>
            <p:nvPr/>
          </p:nvSpPr>
          <p:spPr bwMode="auto">
            <a:xfrm>
              <a:off x="126" y="3463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65"/>
            <p:cNvSpPr>
              <a:spLocks noChangeArrowheads="1"/>
            </p:cNvSpPr>
            <p:nvPr/>
          </p:nvSpPr>
          <p:spPr bwMode="auto">
            <a:xfrm>
              <a:off x="126" y="3463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266"/>
            <p:cNvSpPr>
              <a:spLocks noChangeShapeType="1"/>
            </p:cNvSpPr>
            <p:nvPr/>
          </p:nvSpPr>
          <p:spPr bwMode="auto">
            <a:xfrm>
              <a:off x="1672" y="3463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67"/>
            <p:cNvSpPr>
              <a:spLocks noChangeArrowheads="1"/>
            </p:cNvSpPr>
            <p:nvPr/>
          </p:nvSpPr>
          <p:spPr bwMode="auto">
            <a:xfrm>
              <a:off x="1672" y="3463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268"/>
            <p:cNvSpPr>
              <a:spLocks noChangeShapeType="1"/>
            </p:cNvSpPr>
            <p:nvPr/>
          </p:nvSpPr>
          <p:spPr bwMode="auto">
            <a:xfrm>
              <a:off x="3416" y="3463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69"/>
            <p:cNvSpPr>
              <a:spLocks noChangeArrowheads="1"/>
            </p:cNvSpPr>
            <p:nvPr/>
          </p:nvSpPr>
          <p:spPr bwMode="auto">
            <a:xfrm>
              <a:off x="3416" y="3463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270"/>
            <p:cNvSpPr>
              <a:spLocks noChangeShapeType="1"/>
            </p:cNvSpPr>
            <p:nvPr/>
          </p:nvSpPr>
          <p:spPr bwMode="auto">
            <a:xfrm>
              <a:off x="4867" y="3463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71"/>
            <p:cNvSpPr>
              <a:spLocks noChangeArrowheads="1"/>
            </p:cNvSpPr>
            <p:nvPr/>
          </p:nvSpPr>
          <p:spPr bwMode="auto">
            <a:xfrm>
              <a:off x="4867" y="3463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272"/>
            <p:cNvSpPr>
              <a:spLocks noChangeShapeType="1"/>
            </p:cNvSpPr>
            <p:nvPr/>
          </p:nvSpPr>
          <p:spPr bwMode="auto">
            <a:xfrm>
              <a:off x="5352" y="3463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73"/>
            <p:cNvSpPr>
              <a:spLocks noChangeArrowheads="1"/>
            </p:cNvSpPr>
            <p:nvPr/>
          </p:nvSpPr>
          <p:spPr bwMode="auto">
            <a:xfrm>
              <a:off x="5352" y="3463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74"/>
            <p:cNvSpPr>
              <a:spLocks noChangeShapeType="1"/>
            </p:cNvSpPr>
            <p:nvPr/>
          </p:nvSpPr>
          <p:spPr bwMode="auto">
            <a:xfrm>
              <a:off x="12" y="3642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75"/>
            <p:cNvSpPr>
              <a:spLocks noChangeArrowheads="1"/>
            </p:cNvSpPr>
            <p:nvPr/>
          </p:nvSpPr>
          <p:spPr bwMode="auto">
            <a:xfrm>
              <a:off x="12" y="3642"/>
              <a:ext cx="11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76"/>
            <p:cNvSpPr>
              <a:spLocks noChangeShapeType="1"/>
            </p:cNvSpPr>
            <p:nvPr/>
          </p:nvSpPr>
          <p:spPr bwMode="auto">
            <a:xfrm>
              <a:off x="126" y="3642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77"/>
            <p:cNvSpPr>
              <a:spLocks noChangeArrowheads="1"/>
            </p:cNvSpPr>
            <p:nvPr/>
          </p:nvSpPr>
          <p:spPr bwMode="auto">
            <a:xfrm>
              <a:off x="126" y="3642"/>
              <a:ext cx="154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78"/>
            <p:cNvSpPr>
              <a:spLocks noChangeShapeType="1"/>
            </p:cNvSpPr>
            <p:nvPr/>
          </p:nvSpPr>
          <p:spPr bwMode="auto">
            <a:xfrm>
              <a:off x="1672" y="3642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79"/>
            <p:cNvSpPr>
              <a:spLocks noChangeArrowheads="1"/>
            </p:cNvSpPr>
            <p:nvPr/>
          </p:nvSpPr>
          <p:spPr bwMode="auto">
            <a:xfrm>
              <a:off x="1672" y="3642"/>
              <a:ext cx="173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80"/>
            <p:cNvSpPr>
              <a:spLocks noChangeShapeType="1"/>
            </p:cNvSpPr>
            <p:nvPr/>
          </p:nvSpPr>
          <p:spPr bwMode="auto">
            <a:xfrm>
              <a:off x="3416" y="3642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81"/>
            <p:cNvSpPr>
              <a:spLocks noChangeArrowheads="1"/>
            </p:cNvSpPr>
            <p:nvPr/>
          </p:nvSpPr>
          <p:spPr bwMode="auto">
            <a:xfrm>
              <a:off x="3416" y="3642"/>
              <a:ext cx="144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282"/>
            <p:cNvSpPr>
              <a:spLocks noChangeShapeType="1"/>
            </p:cNvSpPr>
            <p:nvPr/>
          </p:nvSpPr>
          <p:spPr bwMode="auto">
            <a:xfrm>
              <a:off x="4867" y="3642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83"/>
            <p:cNvSpPr>
              <a:spLocks noChangeArrowheads="1"/>
            </p:cNvSpPr>
            <p:nvPr/>
          </p:nvSpPr>
          <p:spPr bwMode="auto">
            <a:xfrm>
              <a:off x="4867" y="3642"/>
              <a:ext cx="47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84"/>
            <p:cNvSpPr>
              <a:spLocks noChangeShapeType="1"/>
            </p:cNvSpPr>
            <p:nvPr/>
          </p:nvSpPr>
          <p:spPr bwMode="auto">
            <a:xfrm>
              <a:off x="5352" y="3642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85"/>
            <p:cNvSpPr>
              <a:spLocks noChangeArrowheads="1"/>
            </p:cNvSpPr>
            <p:nvPr/>
          </p:nvSpPr>
          <p:spPr bwMode="auto">
            <a:xfrm>
              <a:off x="5352" y="3642"/>
              <a:ext cx="39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286"/>
            <p:cNvSpPr>
              <a:spLocks noChangeShapeType="1"/>
            </p:cNvSpPr>
            <p:nvPr/>
          </p:nvSpPr>
          <p:spPr bwMode="auto">
            <a:xfrm>
              <a:off x="12" y="3865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87"/>
            <p:cNvSpPr>
              <a:spLocks noChangeArrowheads="1"/>
            </p:cNvSpPr>
            <p:nvPr/>
          </p:nvSpPr>
          <p:spPr bwMode="auto">
            <a:xfrm>
              <a:off x="12" y="3865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288"/>
            <p:cNvSpPr>
              <a:spLocks noChangeShapeType="1"/>
            </p:cNvSpPr>
            <p:nvPr/>
          </p:nvSpPr>
          <p:spPr bwMode="auto">
            <a:xfrm>
              <a:off x="126" y="3865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89"/>
            <p:cNvSpPr>
              <a:spLocks noChangeArrowheads="1"/>
            </p:cNvSpPr>
            <p:nvPr/>
          </p:nvSpPr>
          <p:spPr bwMode="auto">
            <a:xfrm>
              <a:off x="126" y="3865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290"/>
            <p:cNvSpPr>
              <a:spLocks noChangeShapeType="1"/>
            </p:cNvSpPr>
            <p:nvPr/>
          </p:nvSpPr>
          <p:spPr bwMode="auto">
            <a:xfrm>
              <a:off x="1672" y="3865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91"/>
            <p:cNvSpPr>
              <a:spLocks noChangeArrowheads="1"/>
            </p:cNvSpPr>
            <p:nvPr/>
          </p:nvSpPr>
          <p:spPr bwMode="auto">
            <a:xfrm>
              <a:off x="1672" y="3865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292"/>
            <p:cNvSpPr>
              <a:spLocks noChangeShapeType="1"/>
            </p:cNvSpPr>
            <p:nvPr/>
          </p:nvSpPr>
          <p:spPr bwMode="auto">
            <a:xfrm>
              <a:off x="3416" y="3865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93"/>
            <p:cNvSpPr>
              <a:spLocks noChangeArrowheads="1"/>
            </p:cNvSpPr>
            <p:nvPr/>
          </p:nvSpPr>
          <p:spPr bwMode="auto">
            <a:xfrm>
              <a:off x="3416" y="3865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94"/>
            <p:cNvSpPr>
              <a:spLocks noChangeShapeType="1"/>
            </p:cNvSpPr>
            <p:nvPr/>
          </p:nvSpPr>
          <p:spPr bwMode="auto">
            <a:xfrm>
              <a:off x="4867" y="3865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95"/>
            <p:cNvSpPr>
              <a:spLocks noChangeArrowheads="1"/>
            </p:cNvSpPr>
            <p:nvPr/>
          </p:nvSpPr>
          <p:spPr bwMode="auto">
            <a:xfrm>
              <a:off x="4867" y="3865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296"/>
            <p:cNvSpPr>
              <a:spLocks noChangeShapeType="1"/>
            </p:cNvSpPr>
            <p:nvPr/>
          </p:nvSpPr>
          <p:spPr bwMode="auto">
            <a:xfrm>
              <a:off x="5352" y="3865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97"/>
            <p:cNvSpPr>
              <a:spLocks noChangeArrowheads="1"/>
            </p:cNvSpPr>
            <p:nvPr/>
          </p:nvSpPr>
          <p:spPr bwMode="auto">
            <a:xfrm>
              <a:off x="5352" y="3865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298"/>
            <p:cNvSpPr>
              <a:spLocks noChangeShapeType="1"/>
            </p:cNvSpPr>
            <p:nvPr/>
          </p:nvSpPr>
          <p:spPr bwMode="auto">
            <a:xfrm>
              <a:off x="12" y="3966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99"/>
            <p:cNvSpPr>
              <a:spLocks noChangeArrowheads="1"/>
            </p:cNvSpPr>
            <p:nvPr/>
          </p:nvSpPr>
          <p:spPr bwMode="auto">
            <a:xfrm>
              <a:off x="12" y="3966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300"/>
            <p:cNvSpPr>
              <a:spLocks noChangeShapeType="1"/>
            </p:cNvSpPr>
            <p:nvPr/>
          </p:nvSpPr>
          <p:spPr bwMode="auto">
            <a:xfrm>
              <a:off x="126" y="3966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01"/>
            <p:cNvSpPr>
              <a:spLocks noChangeArrowheads="1"/>
            </p:cNvSpPr>
            <p:nvPr/>
          </p:nvSpPr>
          <p:spPr bwMode="auto">
            <a:xfrm>
              <a:off x="126" y="3966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302"/>
            <p:cNvSpPr>
              <a:spLocks noChangeShapeType="1"/>
            </p:cNvSpPr>
            <p:nvPr/>
          </p:nvSpPr>
          <p:spPr bwMode="auto">
            <a:xfrm>
              <a:off x="1672" y="3966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03"/>
            <p:cNvSpPr>
              <a:spLocks noChangeArrowheads="1"/>
            </p:cNvSpPr>
            <p:nvPr/>
          </p:nvSpPr>
          <p:spPr bwMode="auto">
            <a:xfrm>
              <a:off x="1672" y="3966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304"/>
            <p:cNvSpPr>
              <a:spLocks noChangeShapeType="1"/>
            </p:cNvSpPr>
            <p:nvPr/>
          </p:nvSpPr>
          <p:spPr bwMode="auto">
            <a:xfrm>
              <a:off x="3416" y="3966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05"/>
            <p:cNvSpPr>
              <a:spLocks noChangeArrowheads="1"/>
            </p:cNvSpPr>
            <p:nvPr/>
          </p:nvSpPr>
          <p:spPr bwMode="auto">
            <a:xfrm>
              <a:off x="3416" y="3966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306"/>
            <p:cNvSpPr>
              <a:spLocks noChangeShapeType="1"/>
            </p:cNvSpPr>
            <p:nvPr/>
          </p:nvSpPr>
          <p:spPr bwMode="auto">
            <a:xfrm>
              <a:off x="4867" y="3966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07"/>
            <p:cNvSpPr>
              <a:spLocks noChangeArrowheads="1"/>
            </p:cNvSpPr>
            <p:nvPr/>
          </p:nvSpPr>
          <p:spPr bwMode="auto">
            <a:xfrm>
              <a:off x="4867" y="3966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308"/>
            <p:cNvSpPr>
              <a:spLocks noChangeShapeType="1"/>
            </p:cNvSpPr>
            <p:nvPr/>
          </p:nvSpPr>
          <p:spPr bwMode="auto">
            <a:xfrm>
              <a:off x="5352" y="3966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9"/>
            <p:cNvSpPr>
              <a:spLocks noChangeArrowheads="1"/>
            </p:cNvSpPr>
            <p:nvPr/>
          </p:nvSpPr>
          <p:spPr bwMode="auto">
            <a:xfrm>
              <a:off x="5352" y="3966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310"/>
            <p:cNvSpPr>
              <a:spLocks noChangeShapeType="1"/>
            </p:cNvSpPr>
            <p:nvPr/>
          </p:nvSpPr>
          <p:spPr bwMode="auto">
            <a:xfrm>
              <a:off x="12" y="4066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11"/>
            <p:cNvSpPr>
              <a:spLocks noChangeArrowheads="1"/>
            </p:cNvSpPr>
            <p:nvPr/>
          </p:nvSpPr>
          <p:spPr bwMode="auto">
            <a:xfrm>
              <a:off x="12" y="4066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312"/>
            <p:cNvSpPr>
              <a:spLocks noChangeShapeType="1"/>
            </p:cNvSpPr>
            <p:nvPr/>
          </p:nvSpPr>
          <p:spPr bwMode="auto">
            <a:xfrm>
              <a:off x="126" y="4066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13"/>
            <p:cNvSpPr>
              <a:spLocks noChangeArrowheads="1"/>
            </p:cNvSpPr>
            <p:nvPr/>
          </p:nvSpPr>
          <p:spPr bwMode="auto">
            <a:xfrm>
              <a:off x="126" y="4066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314"/>
            <p:cNvSpPr>
              <a:spLocks noChangeShapeType="1"/>
            </p:cNvSpPr>
            <p:nvPr/>
          </p:nvSpPr>
          <p:spPr bwMode="auto">
            <a:xfrm>
              <a:off x="1672" y="4066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15"/>
            <p:cNvSpPr>
              <a:spLocks noChangeArrowheads="1"/>
            </p:cNvSpPr>
            <p:nvPr/>
          </p:nvSpPr>
          <p:spPr bwMode="auto">
            <a:xfrm>
              <a:off x="1672" y="4066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316"/>
            <p:cNvSpPr>
              <a:spLocks noChangeShapeType="1"/>
            </p:cNvSpPr>
            <p:nvPr/>
          </p:nvSpPr>
          <p:spPr bwMode="auto">
            <a:xfrm>
              <a:off x="3416" y="4066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17"/>
            <p:cNvSpPr>
              <a:spLocks noChangeArrowheads="1"/>
            </p:cNvSpPr>
            <p:nvPr/>
          </p:nvSpPr>
          <p:spPr bwMode="auto">
            <a:xfrm>
              <a:off x="3416" y="4066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318"/>
            <p:cNvSpPr>
              <a:spLocks noChangeShapeType="1"/>
            </p:cNvSpPr>
            <p:nvPr/>
          </p:nvSpPr>
          <p:spPr bwMode="auto">
            <a:xfrm>
              <a:off x="4867" y="4066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19"/>
            <p:cNvSpPr>
              <a:spLocks noChangeArrowheads="1"/>
            </p:cNvSpPr>
            <p:nvPr/>
          </p:nvSpPr>
          <p:spPr bwMode="auto">
            <a:xfrm>
              <a:off x="4867" y="4066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320"/>
            <p:cNvSpPr>
              <a:spLocks noChangeShapeType="1"/>
            </p:cNvSpPr>
            <p:nvPr/>
          </p:nvSpPr>
          <p:spPr bwMode="auto">
            <a:xfrm>
              <a:off x="5352" y="4066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21"/>
            <p:cNvSpPr>
              <a:spLocks noChangeArrowheads="1"/>
            </p:cNvSpPr>
            <p:nvPr/>
          </p:nvSpPr>
          <p:spPr bwMode="auto">
            <a:xfrm>
              <a:off x="5352" y="4066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322"/>
            <p:cNvSpPr>
              <a:spLocks noChangeShapeType="1"/>
            </p:cNvSpPr>
            <p:nvPr/>
          </p:nvSpPr>
          <p:spPr bwMode="auto">
            <a:xfrm>
              <a:off x="12" y="4167"/>
              <a:ext cx="11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23"/>
            <p:cNvSpPr>
              <a:spLocks noChangeArrowheads="1"/>
            </p:cNvSpPr>
            <p:nvPr/>
          </p:nvSpPr>
          <p:spPr bwMode="auto">
            <a:xfrm>
              <a:off x="12" y="4167"/>
              <a:ext cx="11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324"/>
            <p:cNvSpPr>
              <a:spLocks noChangeShapeType="1"/>
            </p:cNvSpPr>
            <p:nvPr/>
          </p:nvSpPr>
          <p:spPr bwMode="auto">
            <a:xfrm>
              <a:off x="126" y="4167"/>
              <a:ext cx="15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25"/>
            <p:cNvSpPr>
              <a:spLocks noChangeArrowheads="1"/>
            </p:cNvSpPr>
            <p:nvPr/>
          </p:nvSpPr>
          <p:spPr bwMode="auto">
            <a:xfrm>
              <a:off x="126" y="4167"/>
              <a:ext cx="1540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326"/>
            <p:cNvSpPr>
              <a:spLocks noChangeShapeType="1"/>
            </p:cNvSpPr>
            <p:nvPr/>
          </p:nvSpPr>
          <p:spPr bwMode="auto">
            <a:xfrm>
              <a:off x="1672" y="4167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27"/>
            <p:cNvSpPr>
              <a:spLocks noChangeArrowheads="1"/>
            </p:cNvSpPr>
            <p:nvPr/>
          </p:nvSpPr>
          <p:spPr bwMode="auto">
            <a:xfrm>
              <a:off x="1672" y="4167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328"/>
            <p:cNvSpPr>
              <a:spLocks noChangeShapeType="1"/>
            </p:cNvSpPr>
            <p:nvPr/>
          </p:nvSpPr>
          <p:spPr bwMode="auto">
            <a:xfrm>
              <a:off x="3416" y="4167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29"/>
            <p:cNvSpPr>
              <a:spLocks noChangeArrowheads="1"/>
            </p:cNvSpPr>
            <p:nvPr/>
          </p:nvSpPr>
          <p:spPr bwMode="auto">
            <a:xfrm>
              <a:off x="3416" y="4167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330"/>
            <p:cNvSpPr>
              <a:spLocks noChangeShapeType="1"/>
            </p:cNvSpPr>
            <p:nvPr/>
          </p:nvSpPr>
          <p:spPr bwMode="auto">
            <a:xfrm>
              <a:off x="4867" y="4167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31"/>
            <p:cNvSpPr>
              <a:spLocks noChangeArrowheads="1"/>
            </p:cNvSpPr>
            <p:nvPr/>
          </p:nvSpPr>
          <p:spPr bwMode="auto">
            <a:xfrm>
              <a:off x="4867" y="4167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332"/>
            <p:cNvSpPr>
              <a:spLocks noChangeShapeType="1"/>
            </p:cNvSpPr>
            <p:nvPr/>
          </p:nvSpPr>
          <p:spPr bwMode="auto">
            <a:xfrm>
              <a:off x="5352" y="4167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33"/>
            <p:cNvSpPr>
              <a:spLocks noChangeArrowheads="1"/>
            </p:cNvSpPr>
            <p:nvPr/>
          </p:nvSpPr>
          <p:spPr bwMode="auto">
            <a:xfrm>
              <a:off x="5352" y="4167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334"/>
            <p:cNvSpPr>
              <a:spLocks noChangeShapeType="1"/>
            </p:cNvSpPr>
            <p:nvPr/>
          </p:nvSpPr>
          <p:spPr bwMode="auto">
            <a:xfrm>
              <a:off x="12" y="4267"/>
              <a:ext cx="165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35"/>
            <p:cNvSpPr>
              <a:spLocks noChangeArrowheads="1"/>
            </p:cNvSpPr>
            <p:nvPr/>
          </p:nvSpPr>
          <p:spPr bwMode="auto">
            <a:xfrm>
              <a:off x="12" y="4267"/>
              <a:ext cx="165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336"/>
            <p:cNvSpPr>
              <a:spLocks noChangeShapeType="1"/>
            </p:cNvSpPr>
            <p:nvPr/>
          </p:nvSpPr>
          <p:spPr bwMode="auto">
            <a:xfrm>
              <a:off x="1672" y="4267"/>
              <a:ext cx="17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37"/>
            <p:cNvSpPr>
              <a:spLocks noChangeArrowheads="1"/>
            </p:cNvSpPr>
            <p:nvPr/>
          </p:nvSpPr>
          <p:spPr bwMode="auto">
            <a:xfrm>
              <a:off x="1672" y="4267"/>
              <a:ext cx="173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338"/>
            <p:cNvSpPr>
              <a:spLocks noChangeShapeType="1"/>
            </p:cNvSpPr>
            <p:nvPr/>
          </p:nvSpPr>
          <p:spPr bwMode="auto">
            <a:xfrm>
              <a:off x="3416" y="4267"/>
              <a:ext cx="1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39"/>
            <p:cNvSpPr>
              <a:spLocks noChangeArrowheads="1"/>
            </p:cNvSpPr>
            <p:nvPr/>
          </p:nvSpPr>
          <p:spPr bwMode="auto">
            <a:xfrm>
              <a:off x="3416" y="4267"/>
              <a:ext cx="144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340"/>
            <p:cNvSpPr>
              <a:spLocks noChangeShapeType="1"/>
            </p:cNvSpPr>
            <p:nvPr/>
          </p:nvSpPr>
          <p:spPr bwMode="auto">
            <a:xfrm>
              <a:off x="4867" y="4267"/>
              <a:ext cx="47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41"/>
            <p:cNvSpPr>
              <a:spLocks noChangeArrowheads="1"/>
            </p:cNvSpPr>
            <p:nvPr/>
          </p:nvSpPr>
          <p:spPr bwMode="auto">
            <a:xfrm>
              <a:off x="4867" y="4267"/>
              <a:ext cx="47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342"/>
            <p:cNvSpPr>
              <a:spLocks noChangeShapeType="1"/>
            </p:cNvSpPr>
            <p:nvPr/>
          </p:nvSpPr>
          <p:spPr bwMode="auto">
            <a:xfrm>
              <a:off x="5352" y="4267"/>
              <a:ext cx="39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43"/>
            <p:cNvSpPr>
              <a:spLocks noChangeArrowheads="1"/>
            </p:cNvSpPr>
            <p:nvPr/>
          </p:nvSpPr>
          <p:spPr bwMode="auto">
            <a:xfrm>
              <a:off x="5352" y="4267"/>
              <a:ext cx="39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44"/>
            <p:cNvSpPr>
              <a:spLocks noChangeArrowheads="1"/>
            </p:cNvSpPr>
            <p:nvPr/>
          </p:nvSpPr>
          <p:spPr bwMode="auto">
            <a:xfrm>
              <a:off x="0" y="1704"/>
              <a:ext cx="12" cy="25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345"/>
            <p:cNvSpPr>
              <a:spLocks noChangeShapeType="1"/>
            </p:cNvSpPr>
            <p:nvPr/>
          </p:nvSpPr>
          <p:spPr bwMode="auto">
            <a:xfrm>
              <a:off x="1666" y="1832"/>
              <a:ext cx="1" cy="244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46"/>
            <p:cNvSpPr>
              <a:spLocks noChangeArrowheads="1"/>
            </p:cNvSpPr>
            <p:nvPr/>
          </p:nvSpPr>
          <p:spPr bwMode="auto">
            <a:xfrm>
              <a:off x="1666" y="1832"/>
              <a:ext cx="6" cy="244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347"/>
            <p:cNvSpPr>
              <a:spLocks noChangeShapeType="1"/>
            </p:cNvSpPr>
            <p:nvPr/>
          </p:nvSpPr>
          <p:spPr bwMode="auto">
            <a:xfrm>
              <a:off x="3410" y="1714"/>
              <a:ext cx="1" cy="25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48"/>
            <p:cNvSpPr>
              <a:spLocks noChangeArrowheads="1"/>
            </p:cNvSpPr>
            <p:nvPr/>
          </p:nvSpPr>
          <p:spPr bwMode="auto">
            <a:xfrm>
              <a:off x="3410" y="1714"/>
              <a:ext cx="6" cy="25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349"/>
            <p:cNvSpPr>
              <a:spLocks noChangeShapeType="1"/>
            </p:cNvSpPr>
            <p:nvPr/>
          </p:nvSpPr>
          <p:spPr bwMode="auto">
            <a:xfrm>
              <a:off x="4861" y="1714"/>
              <a:ext cx="1" cy="25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50"/>
            <p:cNvSpPr>
              <a:spLocks noChangeArrowheads="1"/>
            </p:cNvSpPr>
            <p:nvPr/>
          </p:nvSpPr>
          <p:spPr bwMode="auto">
            <a:xfrm>
              <a:off x="4861" y="1714"/>
              <a:ext cx="6" cy="25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351"/>
            <p:cNvSpPr>
              <a:spLocks noChangeShapeType="1"/>
            </p:cNvSpPr>
            <p:nvPr/>
          </p:nvSpPr>
          <p:spPr bwMode="auto">
            <a:xfrm>
              <a:off x="5346" y="1714"/>
              <a:ext cx="1" cy="25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52"/>
            <p:cNvSpPr>
              <a:spLocks noChangeArrowheads="1"/>
            </p:cNvSpPr>
            <p:nvPr/>
          </p:nvSpPr>
          <p:spPr bwMode="auto">
            <a:xfrm>
              <a:off x="5346" y="1714"/>
              <a:ext cx="6" cy="25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353"/>
            <p:cNvSpPr>
              <a:spLocks noChangeShapeType="1"/>
            </p:cNvSpPr>
            <p:nvPr/>
          </p:nvSpPr>
          <p:spPr bwMode="auto">
            <a:xfrm>
              <a:off x="5748" y="1714"/>
              <a:ext cx="1" cy="25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54"/>
            <p:cNvSpPr>
              <a:spLocks noChangeArrowheads="1"/>
            </p:cNvSpPr>
            <p:nvPr/>
          </p:nvSpPr>
          <p:spPr bwMode="auto">
            <a:xfrm>
              <a:off x="5748" y="1714"/>
              <a:ext cx="6" cy="25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355"/>
            <p:cNvSpPr>
              <a:spLocks noChangeShapeType="1"/>
            </p:cNvSpPr>
            <p:nvPr/>
          </p:nvSpPr>
          <p:spPr bwMode="auto">
            <a:xfrm>
              <a:off x="12" y="288"/>
              <a:ext cx="574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56"/>
            <p:cNvSpPr>
              <a:spLocks noChangeArrowheads="1"/>
            </p:cNvSpPr>
            <p:nvPr/>
          </p:nvSpPr>
          <p:spPr bwMode="auto">
            <a:xfrm>
              <a:off x="12" y="288"/>
              <a:ext cx="574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357"/>
            <p:cNvSpPr>
              <a:spLocks noChangeShapeType="1"/>
            </p:cNvSpPr>
            <p:nvPr/>
          </p:nvSpPr>
          <p:spPr bwMode="auto">
            <a:xfrm>
              <a:off x="5754" y="4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58"/>
            <p:cNvSpPr>
              <a:spLocks noChangeArrowheads="1"/>
            </p:cNvSpPr>
            <p:nvPr/>
          </p:nvSpPr>
          <p:spPr bwMode="auto">
            <a:xfrm>
              <a:off x="5754" y="434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359"/>
            <p:cNvSpPr>
              <a:spLocks noChangeShapeType="1"/>
            </p:cNvSpPr>
            <p:nvPr/>
          </p:nvSpPr>
          <p:spPr bwMode="auto">
            <a:xfrm>
              <a:off x="5754" y="5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60"/>
            <p:cNvSpPr>
              <a:spLocks noChangeArrowheads="1"/>
            </p:cNvSpPr>
            <p:nvPr/>
          </p:nvSpPr>
          <p:spPr bwMode="auto">
            <a:xfrm>
              <a:off x="5754" y="55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361"/>
            <p:cNvSpPr>
              <a:spLocks noChangeShapeType="1"/>
            </p:cNvSpPr>
            <p:nvPr/>
          </p:nvSpPr>
          <p:spPr bwMode="auto">
            <a:xfrm>
              <a:off x="5754" y="74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62"/>
            <p:cNvSpPr>
              <a:spLocks noChangeArrowheads="1"/>
            </p:cNvSpPr>
            <p:nvPr/>
          </p:nvSpPr>
          <p:spPr bwMode="auto">
            <a:xfrm>
              <a:off x="5754" y="749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363"/>
            <p:cNvSpPr>
              <a:spLocks noChangeShapeType="1"/>
            </p:cNvSpPr>
            <p:nvPr/>
          </p:nvSpPr>
          <p:spPr bwMode="auto">
            <a:xfrm>
              <a:off x="5754" y="9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64"/>
            <p:cNvSpPr>
              <a:spLocks noChangeArrowheads="1"/>
            </p:cNvSpPr>
            <p:nvPr/>
          </p:nvSpPr>
          <p:spPr bwMode="auto">
            <a:xfrm>
              <a:off x="5754" y="955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365"/>
            <p:cNvSpPr>
              <a:spLocks noChangeShapeType="1"/>
            </p:cNvSpPr>
            <p:nvPr/>
          </p:nvSpPr>
          <p:spPr bwMode="auto">
            <a:xfrm>
              <a:off x="5754" y="115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66"/>
            <p:cNvSpPr>
              <a:spLocks noChangeArrowheads="1"/>
            </p:cNvSpPr>
            <p:nvPr/>
          </p:nvSpPr>
          <p:spPr bwMode="auto">
            <a:xfrm>
              <a:off x="5754" y="1152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367"/>
            <p:cNvSpPr>
              <a:spLocks noChangeShapeType="1"/>
            </p:cNvSpPr>
            <p:nvPr/>
          </p:nvSpPr>
          <p:spPr bwMode="auto">
            <a:xfrm>
              <a:off x="5754" y="133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68"/>
            <p:cNvSpPr>
              <a:spLocks noChangeArrowheads="1"/>
            </p:cNvSpPr>
            <p:nvPr/>
          </p:nvSpPr>
          <p:spPr bwMode="auto">
            <a:xfrm>
              <a:off x="5754" y="1330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369"/>
            <p:cNvSpPr>
              <a:spLocks noChangeShapeType="1"/>
            </p:cNvSpPr>
            <p:nvPr/>
          </p:nvSpPr>
          <p:spPr bwMode="auto">
            <a:xfrm>
              <a:off x="5754" y="150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70"/>
            <p:cNvSpPr>
              <a:spLocks noChangeArrowheads="1"/>
            </p:cNvSpPr>
            <p:nvPr/>
          </p:nvSpPr>
          <p:spPr bwMode="auto">
            <a:xfrm>
              <a:off x="5754" y="1508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Line 371"/>
            <p:cNvSpPr>
              <a:spLocks noChangeShapeType="1"/>
            </p:cNvSpPr>
            <p:nvPr/>
          </p:nvSpPr>
          <p:spPr bwMode="auto">
            <a:xfrm>
              <a:off x="5754" y="170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72"/>
            <p:cNvSpPr>
              <a:spLocks noChangeArrowheads="1"/>
            </p:cNvSpPr>
            <p:nvPr/>
          </p:nvSpPr>
          <p:spPr bwMode="auto">
            <a:xfrm>
              <a:off x="5754" y="1709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Line 373"/>
            <p:cNvSpPr>
              <a:spLocks noChangeShapeType="1"/>
            </p:cNvSpPr>
            <p:nvPr/>
          </p:nvSpPr>
          <p:spPr bwMode="auto">
            <a:xfrm>
              <a:off x="5754" y="18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74"/>
            <p:cNvSpPr>
              <a:spLocks noChangeArrowheads="1"/>
            </p:cNvSpPr>
            <p:nvPr/>
          </p:nvSpPr>
          <p:spPr bwMode="auto">
            <a:xfrm>
              <a:off x="5754" y="1828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375"/>
            <p:cNvSpPr>
              <a:spLocks noChangeShapeType="1"/>
            </p:cNvSpPr>
            <p:nvPr/>
          </p:nvSpPr>
          <p:spPr bwMode="auto">
            <a:xfrm>
              <a:off x="5754" y="22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76"/>
            <p:cNvSpPr>
              <a:spLocks noChangeArrowheads="1"/>
            </p:cNvSpPr>
            <p:nvPr/>
          </p:nvSpPr>
          <p:spPr bwMode="auto">
            <a:xfrm>
              <a:off x="5754" y="2248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Line 377"/>
            <p:cNvSpPr>
              <a:spLocks noChangeShapeType="1"/>
            </p:cNvSpPr>
            <p:nvPr/>
          </p:nvSpPr>
          <p:spPr bwMode="auto">
            <a:xfrm>
              <a:off x="5754" y="25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78"/>
            <p:cNvSpPr>
              <a:spLocks noChangeArrowheads="1"/>
            </p:cNvSpPr>
            <p:nvPr/>
          </p:nvSpPr>
          <p:spPr bwMode="auto">
            <a:xfrm>
              <a:off x="5754" y="2550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Line 379"/>
            <p:cNvSpPr>
              <a:spLocks noChangeShapeType="1"/>
            </p:cNvSpPr>
            <p:nvPr/>
          </p:nvSpPr>
          <p:spPr bwMode="auto">
            <a:xfrm>
              <a:off x="5754" y="283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380"/>
            <p:cNvSpPr>
              <a:spLocks noChangeArrowheads="1"/>
            </p:cNvSpPr>
            <p:nvPr/>
          </p:nvSpPr>
          <p:spPr bwMode="auto">
            <a:xfrm>
              <a:off x="5754" y="2837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Line 381"/>
            <p:cNvSpPr>
              <a:spLocks noChangeShapeType="1"/>
            </p:cNvSpPr>
            <p:nvPr/>
          </p:nvSpPr>
          <p:spPr bwMode="auto">
            <a:xfrm>
              <a:off x="5754" y="346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382"/>
            <p:cNvSpPr>
              <a:spLocks noChangeArrowheads="1"/>
            </p:cNvSpPr>
            <p:nvPr/>
          </p:nvSpPr>
          <p:spPr bwMode="auto">
            <a:xfrm>
              <a:off x="5754" y="346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Line 383"/>
            <p:cNvSpPr>
              <a:spLocks noChangeShapeType="1"/>
            </p:cNvSpPr>
            <p:nvPr/>
          </p:nvSpPr>
          <p:spPr bwMode="auto">
            <a:xfrm>
              <a:off x="5754" y="364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384"/>
            <p:cNvSpPr>
              <a:spLocks noChangeArrowheads="1"/>
            </p:cNvSpPr>
            <p:nvPr/>
          </p:nvSpPr>
          <p:spPr bwMode="auto">
            <a:xfrm>
              <a:off x="5754" y="3642"/>
              <a:ext cx="6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Line 385"/>
            <p:cNvSpPr>
              <a:spLocks noChangeShapeType="1"/>
            </p:cNvSpPr>
            <p:nvPr/>
          </p:nvSpPr>
          <p:spPr bwMode="auto">
            <a:xfrm>
              <a:off x="5754" y="386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386"/>
            <p:cNvSpPr>
              <a:spLocks noChangeArrowheads="1"/>
            </p:cNvSpPr>
            <p:nvPr/>
          </p:nvSpPr>
          <p:spPr bwMode="auto">
            <a:xfrm>
              <a:off x="5754" y="3865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Line 387"/>
            <p:cNvSpPr>
              <a:spLocks noChangeShapeType="1"/>
            </p:cNvSpPr>
            <p:nvPr/>
          </p:nvSpPr>
          <p:spPr bwMode="auto">
            <a:xfrm>
              <a:off x="5754" y="39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388"/>
            <p:cNvSpPr>
              <a:spLocks noChangeArrowheads="1"/>
            </p:cNvSpPr>
            <p:nvPr/>
          </p:nvSpPr>
          <p:spPr bwMode="auto">
            <a:xfrm>
              <a:off x="5754" y="3966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Line 389"/>
            <p:cNvSpPr>
              <a:spLocks noChangeShapeType="1"/>
            </p:cNvSpPr>
            <p:nvPr/>
          </p:nvSpPr>
          <p:spPr bwMode="auto">
            <a:xfrm>
              <a:off x="5754" y="40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390"/>
            <p:cNvSpPr>
              <a:spLocks noChangeArrowheads="1"/>
            </p:cNvSpPr>
            <p:nvPr/>
          </p:nvSpPr>
          <p:spPr bwMode="auto">
            <a:xfrm>
              <a:off x="5754" y="4066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Line 391"/>
            <p:cNvSpPr>
              <a:spLocks noChangeShapeType="1"/>
            </p:cNvSpPr>
            <p:nvPr/>
          </p:nvSpPr>
          <p:spPr bwMode="auto">
            <a:xfrm>
              <a:off x="5754" y="416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392"/>
            <p:cNvSpPr>
              <a:spLocks noChangeArrowheads="1"/>
            </p:cNvSpPr>
            <p:nvPr/>
          </p:nvSpPr>
          <p:spPr bwMode="auto">
            <a:xfrm>
              <a:off x="5754" y="4167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Line 393"/>
            <p:cNvSpPr>
              <a:spLocks noChangeShapeType="1"/>
            </p:cNvSpPr>
            <p:nvPr/>
          </p:nvSpPr>
          <p:spPr bwMode="auto">
            <a:xfrm>
              <a:off x="5754" y="426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394"/>
            <p:cNvSpPr>
              <a:spLocks noChangeArrowheads="1"/>
            </p:cNvSpPr>
            <p:nvPr/>
          </p:nvSpPr>
          <p:spPr bwMode="auto">
            <a:xfrm>
              <a:off x="5754" y="4267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02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1981200" y="457200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.VnAvant" pitchFamily="34" charset="0"/>
              </a:rPr>
              <a:t>Contents</a:t>
            </a:r>
            <a:endParaRPr lang="en-US" sz="6600" b="1" spc="50" dirty="0" smtClean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.VnAvan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447800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"/>
            </a:pPr>
            <a:r>
              <a:rPr lang="en-US" sz="3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Overview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Review 2018 </a:t>
            </a:r>
            <a:endParaRPr lang="en-US" sz="2400" dirty="0">
              <a:solidFill>
                <a:srgbClr val="000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Plan 2019</a:t>
            </a:r>
            <a:endParaRPr lang="en-US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Webdings" pitchFamily="18" charset="2"/>
              <a:buChar char=""/>
            </a:pPr>
            <a:r>
              <a:rPr lang="en-US" sz="3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Detail systems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Camera checking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Media Label Printing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Physical Inventory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IFC Grease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PM Maintenance </a:t>
            </a: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Control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 control 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TSS &amp; Production Auto machine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Control in-out Sub pregnant</a:t>
            </a:r>
          </a:p>
        </p:txBody>
      </p:sp>
    </p:spTree>
    <p:extLst>
      <p:ext uri="{BB962C8B-B14F-4D97-AF65-F5344CB8AC3E}">
        <p14:creationId xmlns:p14="http://schemas.microsoft.com/office/powerpoint/2010/main" val="21769906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0" y="-1911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REVIEW</a:t>
            </a:r>
            <a:r>
              <a:rPr lang="vi-VN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ASSY SYSTEM </a:t>
            </a:r>
            <a:r>
              <a:rPr lang="en-US" sz="20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en-US" sz="2000" b="1" dirty="0">
              <a:solidFill>
                <a:srgbClr val="000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03" name="Object 4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8612"/>
              </p:ext>
            </p:extLst>
          </p:nvPr>
        </p:nvGraphicFramePr>
        <p:xfrm>
          <a:off x="1" y="457200"/>
          <a:ext cx="9153678" cy="6311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Worksheet" r:id="rId3" imgW="9772718" imgH="8800998" progId="Excel.Sheet.12">
                  <p:embed/>
                </p:oleObj>
              </mc:Choice>
              <mc:Fallback>
                <p:oleObj name="Worksheet" r:id="rId3" imgW="9772718" imgH="88009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457200"/>
                        <a:ext cx="9153678" cy="6311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3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4262" y="-9427"/>
            <a:ext cx="25122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CAMERA CHECKING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126"/>
          <p:cNvSpPr>
            <a:spLocks noChangeArrowheads="1"/>
          </p:cNvSpPr>
          <p:nvPr/>
        </p:nvSpPr>
        <p:spPr bwMode="auto">
          <a:xfrm>
            <a:off x="-100188" y="383472"/>
            <a:ext cx="1083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Sylfaen" pitchFamily="18" charset="0"/>
              </a:rPr>
              <a:t>BEFORE</a:t>
            </a:r>
            <a:r>
              <a:rPr lang="en-US" b="1" u="sng" dirty="0" smtClean="0">
                <a:latin typeface="Sylfaen" pitchFamily="18" charset="0"/>
              </a:rPr>
              <a:t> 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6" name="Rectangle 167"/>
          <p:cNvSpPr>
            <a:spLocks noChangeArrowheads="1"/>
          </p:cNvSpPr>
          <p:nvPr/>
        </p:nvSpPr>
        <p:spPr bwMode="auto">
          <a:xfrm>
            <a:off x="-16196" y="3048000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  <a:latin typeface="Sylfaen" pitchFamily="18" charset="0"/>
              </a:rPr>
              <a:t>AFTER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127680" y="2540856"/>
            <a:ext cx="77724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buFont typeface="Wingdings" pitchFamily="2" charset="2"/>
              <a:buChar char="Ø"/>
            </a:pPr>
            <a:r>
              <a:rPr lang="en-US" sz="1400" dirty="0" smtClean="0">
                <a:latin typeface="+mj-lt"/>
                <a:ea typeface="Tahoma" pitchFamily="34" charset="0"/>
                <a:cs typeface="Tahoma" pitchFamily="34" charset="0"/>
              </a:rPr>
              <a:t>Using part wrong des : OP top , Access cover, Top cover , Emblem…</a:t>
            </a:r>
          </a:p>
          <a:p>
            <a:pPr eaLnBrk="0" hangingPunct="0">
              <a:buFont typeface="Wingdings" pitchFamily="2" charset="2"/>
              <a:buChar char="Ø"/>
            </a:pPr>
            <a:r>
              <a:rPr lang="en-US" sz="1400" dirty="0" smtClean="0">
                <a:latin typeface="+mj-lt"/>
                <a:ea typeface="Tahoma" pitchFamily="34" charset="0"/>
                <a:cs typeface="Tahoma" pitchFamily="34" charset="0"/>
              </a:rPr>
              <a:t> Missing label follow des : Fine , CRG label , CCC mark label , Guide product year label ….</a:t>
            </a:r>
            <a:endParaRPr lang="en-US" sz="1400" dirty="0">
              <a:latin typeface="+mj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0" y="407630"/>
            <a:ext cx="9024487" cy="3326170"/>
            <a:chOff x="43313" y="850765"/>
            <a:chExt cx="9024487" cy="3326170"/>
          </a:xfrm>
        </p:grpSpPr>
        <p:sp>
          <p:nvSpPr>
            <p:cNvPr id="21" name="Right Arrow 20"/>
            <p:cNvSpPr/>
            <p:nvPr/>
          </p:nvSpPr>
          <p:spPr>
            <a:xfrm>
              <a:off x="2749761" y="1543486"/>
              <a:ext cx="381000" cy="40178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0" y="107846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Example: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248400" y="1415468"/>
              <a:ext cx="2819400" cy="1600200"/>
              <a:chOff x="6172200" y="4419600"/>
              <a:chExt cx="2971800" cy="1126462"/>
            </a:xfrm>
          </p:grpSpPr>
          <p:grpSp>
            <p:nvGrpSpPr>
              <p:cNvPr id="24" name="Group 36"/>
              <p:cNvGrpSpPr/>
              <p:nvPr/>
            </p:nvGrpSpPr>
            <p:grpSpPr>
              <a:xfrm>
                <a:off x="6172200" y="4419600"/>
                <a:ext cx="2971800" cy="1066800"/>
                <a:chOff x="5382768" y="914400"/>
                <a:chExt cx="3685032" cy="1791335"/>
              </a:xfrm>
            </p:grpSpPr>
            <p:grpSp>
              <p:nvGrpSpPr>
                <p:cNvPr id="26" name="Group 145"/>
                <p:cNvGrpSpPr/>
                <p:nvPr/>
              </p:nvGrpSpPr>
              <p:grpSpPr>
                <a:xfrm>
                  <a:off x="8001000" y="1026812"/>
                  <a:ext cx="838200" cy="1271016"/>
                  <a:chOff x="7816361" y="990600"/>
                  <a:chExt cx="1099039" cy="1655884"/>
                </a:xfrm>
              </p:grpSpPr>
              <p:sp>
                <p:nvSpPr>
                  <p:cNvPr id="33" name="Text Placeholder 4"/>
                  <p:cNvSpPr txBox="1">
                    <a:spLocks/>
                  </p:cNvSpPr>
                  <p:nvPr/>
                </p:nvSpPr>
                <p:spPr>
                  <a:xfrm>
                    <a:off x="7845668" y="990600"/>
                    <a:ext cx="1033097" cy="300404"/>
                  </a:xfrm>
                  <a:prstGeom prst="rect">
                    <a:avLst/>
                  </a:prstGeom>
                  <a:ln w="9525" cap="flat" cmpd="sng" algn="ctr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rtlCol="0" anchor="ctr"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Arial" pitchFamily="34" charset="0"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rPr>
                      <a:t>CN</a:t>
                    </a:r>
                  </a:p>
                </p:txBody>
              </p:sp>
              <p:pic>
                <p:nvPicPr>
                  <p:cNvPr id="34" name="Picture 3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38018" t="42116" r="42439" b="29057"/>
                  <a:stretch>
                    <a:fillRect/>
                  </a:stretch>
                </p:blipFill>
                <p:spPr bwMode="auto">
                  <a:xfrm>
                    <a:off x="7816361" y="1415561"/>
                    <a:ext cx="1099039" cy="1230923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 type="none" w="med" len="med"/>
                  </a:ln>
                  <a:effectLst/>
                </p:spPr>
              </p:pic>
            </p:grpSp>
            <p:grpSp>
              <p:nvGrpSpPr>
                <p:cNvPr id="27" name="Group 144"/>
                <p:cNvGrpSpPr/>
                <p:nvPr/>
              </p:nvGrpSpPr>
              <p:grpSpPr>
                <a:xfrm>
                  <a:off x="6934200" y="1019907"/>
                  <a:ext cx="811824" cy="1266093"/>
                  <a:chOff x="6350976" y="1019907"/>
                  <a:chExt cx="1040424" cy="1604596"/>
                </a:xfrm>
              </p:grpSpPr>
              <p:sp>
                <p:nvSpPr>
                  <p:cNvPr id="31" name="Text Placeholder 4"/>
                  <p:cNvSpPr txBox="1">
                    <a:spLocks/>
                  </p:cNvSpPr>
                  <p:nvPr/>
                </p:nvSpPr>
                <p:spPr>
                  <a:xfrm>
                    <a:off x="6350976" y="1019907"/>
                    <a:ext cx="1040423" cy="263770"/>
                  </a:xfrm>
                  <a:prstGeom prst="rect">
                    <a:avLst/>
                  </a:prstGeom>
                  <a:ln w="9525" cap="flat" cmpd="sng" algn="ctr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rtlCol="0" anchor="ctr"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Arial" pitchFamily="34" charset="0"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rPr>
                      <a:t>JP</a:t>
                    </a:r>
                  </a:p>
                </p:txBody>
              </p:sp>
              <p:pic>
                <p:nvPicPr>
                  <p:cNvPr id="32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l="51940" t="39524" r="35141" b="39763"/>
                  <a:stretch>
                    <a:fillRect/>
                  </a:stretch>
                </p:blipFill>
                <p:spPr bwMode="auto">
                  <a:xfrm>
                    <a:off x="6358303" y="1378926"/>
                    <a:ext cx="1033097" cy="1245577"/>
                  </a:xfrm>
                  <a:prstGeom prst="rect">
                    <a:avLst/>
                  </a:prstGeom>
                  <a:noFill/>
                  <a:ln w="1">
                    <a:noFill/>
                    <a:miter lim="800000"/>
                    <a:headEnd/>
                    <a:tailEnd type="none" w="med" len="med"/>
                  </a:ln>
                  <a:effectLst/>
                </p:spPr>
              </p:pic>
            </p:grpSp>
            <p:sp>
              <p:nvSpPr>
                <p:cNvPr id="28" name="Rectangle 27"/>
                <p:cNvSpPr/>
                <p:nvPr/>
              </p:nvSpPr>
              <p:spPr>
                <a:xfrm>
                  <a:off x="5382768" y="914400"/>
                  <a:ext cx="3685032" cy="1791335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7162800" y="2283023"/>
                  <a:ext cx="533400" cy="384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 smtClean="0">
                      <a:solidFill>
                        <a:srgbClr val="FF0000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NG</a:t>
                  </a:r>
                  <a:endParaRPr lang="en-US" sz="1100" b="1" dirty="0">
                    <a:solidFill>
                      <a:srgbClr val="FF0000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153399" y="2286000"/>
                  <a:ext cx="533400" cy="384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 smtClean="0">
                      <a:solidFill>
                        <a:srgbClr val="0000FF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OK</a:t>
                  </a:r>
                  <a:endParaRPr lang="en-US" sz="1100" b="1" dirty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6248400" y="4419600"/>
                <a:ext cx="1364664" cy="1126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  <a:sym typeface="Wingdings" pitchFamily="2" charset="2"/>
                  </a:rPr>
                  <a:t> </a:t>
                </a: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What: Wrong Top cover JP </a:t>
                </a: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  <a:sym typeface="Wingdings" pitchFamily="2" charset="2"/>
                  </a:rPr>
                  <a:t>CN des</a:t>
                </a:r>
                <a:endPara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  <a:sym typeface="Wingdings" pitchFamily="2" charset="2"/>
                  </a:rPr>
                  <a:t> When: Q4.06.Dec.2017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  <a:sym typeface="Wingdings" pitchFamily="2" charset="2"/>
                  </a:rPr>
                  <a:t> Where: </a:t>
                </a: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TS17-01A (E21)</a:t>
                </a:r>
                <a:endPara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800" dirty="0" smtClean="0">
                    <a:latin typeface="Tahoma" pitchFamily="34" charset="0"/>
                    <a:ea typeface="Tahoma" pitchFamily="34" charset="0"/>
                    <a:cs typeface="Tahoma" pitchFamily="34" charset="0"/>
                    <a:sym typeface="Wingdings" pitchFamily="2" charset="2"/>
                  </a:rPr>
                  <a:t> Who: QAZK 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218872" y="1447800"/>
              <a:ext cx="2897912" cy="1524000"/>
              <a:chOff x="3276600" y="1828800"/>
              <a:chExt cx="2897912" cy="1524000"/>
            </a:xfrm>
          </p:grpSpPr>
          <p:sp>
            <p:nvSpPr>
              <p:cNvPr id="36" name="Rectangle 10"/>
              <p:cNvSpPr>
                <a:spLocks noChangeArrowheads="1"/>
              </p:cNvSpPr>
              <p:nvPr/>
            </p:nvSpPr>
            <p:spPr bwMode="auto">
              <a:xfrm>
                <a:off x="3355112" y="1838036"/>
                <a:ext cx="2819400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285750" indent="-285750" eaLnBrk="1" hangingPunct="1"/>
                <a:r>
                  <a:rPr lang="en-US" sz="700" b="1" dirty="0">
                    <a:latin typeface="Times New Roman" pitchFamily="18" charset="0"/>
                    <a:cs typeface="Times New Roman" pitchFamily="18" charset="0"/>
                  </a:rPr>
                  <a:t>PROBLEM : E26 WRONG OP TOP COVER </a:t>
                </a:r>
                <a:r>
                  <a:rPr lang="en-US" sz="700" b="1" dirty="0" smtClean="0">
                    <a:latin typeface="Times New Roman" pitchFamily="18" charset="0"/>
                    <a:cs typeface="Times New Roman" pitchFamily="18" charset="0"/>
                  </a:rPr>
                  <a:t>FROM GB TO MEA </a:t>
                </a:r>
              </a:p>
              <a:p>
                <a:pPr marL="285750" indent="-285750" eaLnBrk="1" hangingPunct="1"/>
                <a:r>
                  <a:rPr lang="en-US" sz="700" b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OK : TS3140 (MEA)</a:t>
                </a:r>
              </a:p>
              <a:p>
                <a:pPr marL="285750" indent="-285750" eaLnBrk="1" hangingPunct="1"/>
                <a:r>
                  <a:rPr lang="en-US" sz="7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NG : TS3150 (GB  )</a:t>
                </a:r>
                <a:endParaRPr lang="en-US" sz="7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37" name="Group 40"/>
              <p:cNvGrpSpPr/>
              <p:nvPr/>
            </p:nvGrpSpPr>
            <p:grpSpPr>
              <a:xfrm>
                <a:off x="3505200" y="2209800"/>
                <a:ext cx="2514600" cy="1143000"/>
                <a:chOff x="7162801" y="1066800"/>
                <a:chExt cx="1904999" cy="1823546"/>
              </a:xfrm>
            </p:grpSpPr>
            <p:grpSp>
              <p:nvGrpSpPr>
                <p:cNvPr id="39" name="Group 31"/>
                <p:cNvGrpSpPr/>
                <p:nvPr/>
              </p:nvGrpSpPr>
              <p:grpSpPr>
                <a:xfrm>
                  <a:off x="7162801" y="1066800"/>
                  <a:ext cx="1904999" cy="1823546"/>
                  <a:chOff x="6307161" y="1066799"/>
                  <a:chExt cx="2618809" cy="1328289"/>
                </a:xfrm>
              </p:grpSpPr>
              <p:pic>
                <p:nvPicPr>
                  <p:cNvPr id="42" name="Picture 1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rcRect l="15738" r="29179"/>
                  <a:stretch>
                    <a:fillRect/>
                  </a:stretch>
                </p:blipFill>
                <p:spPr bwMode="auto">
                  <a:xfrm>
                    <a:off x="7668943" y="1066799"/>
                    <a:ext cx="1198833" cy="11430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3" name="Picture 1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rcRect l="15306" r="23470"/>
                  <a:stretch>
                    <a:fillRect/>
                  </a:stretch>
                </p:blipFill>
                <p:spPr bwMode="auto">
                  <a:xfrm>
                    <a:off x="6307161" y="1066799"/>
                    <a:ext cx="1269978" cy="11430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4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05026" y="2176896"/>
                    <a:ext cx="1024245" cy="218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1" hangingPunct="1"/>
                    <a:r>
                      <a:rPr lang="en-US" sz="900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NG </a:t>
                    </a:r>
                    <a:r>
                      <a:rPr lang="en-US" sz="9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Part</a:t>
                    </a:r>
                  </a:p>
                </p:txBody>
              </p:sp>
              <p:sp>
                <p:nvSpPr>
                  <p:cNvPr id="45" name="Text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901725" y="2176896"/>
                    <a:ext cx="1024245" cy="218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1" hangingPunct="1"/>
                    <a:r>
                      <a:rPr lang="en-US" sz="900" b="1" dirty="0" smtClean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OK </a:t>
                    </a:r>
                    <a:r>
                      <a:rPr lang="en-US" sz="900" b="1" dirty="0">
                        <a:solidFill>
                          <a:srgbClr val="0000FF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Part</a:t>
                    </a:r>
                  </a:p>
                </p:txBody>
              </p:sp>
            </p:grpSp>
            <p:sp>
              <p:nvSpPr>
                <p:cNvPr id="40" name="Rectangle 39"/>
                <p:cNvSpPr/>
                <p:nvPr/>
              </p:nvSpPr>
              <p:spPr>
                <a:xfrm>
                  <a:off x="7467600" y="1219200"/>
                  <a:ext cx="381000" cy="22860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8382000" y="1219200"/>
                  <a:ext cx="381000" cy="228600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3276600" y="1828800"/>
                <a:ext cx="2895600" cy="1524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183523" y="850765"/>
              <a:ext cx="2201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Manual</a:t>
              </a:r>
              <a:r>
                <a:rPr lang="en-US" dirty="0" smtClean="0">
                  <a:latin typeface="+mj-lt"/>
                </a:rPr>
                <a:t> check OP Top</a:t>
              </a:r>
              <a:endParaRPr lang="en-US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313" y="3869158"/>
              <a:ext cx="3062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QC update master check by Destination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18872" y="3869158"/>
              <a:ext cx="2554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+mj-lt"/>
                </a:rPr>
                <a:t>Funtion</a:t>
              </a:r>
              <a:r>
                <a:rPr lang="en-US" sz="1400" dirty="0" smtClean="0">
                  <a:latin typeface="+mj-lt"/>
                </a:rPr>
                <a:t> Camera check at </a:t>
              </a:r>
              <a:r>
                <a:rPr lang="en-US" sz="1400" dirty="0" err="1" smtClean="0">
                  <a:latin typeface="+mj-lt"/>
                </a:rPr>
                <a:t>Zenken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72527" y="3869158"/>
              <a:ext cx="2476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Check &amp; return value to </a:t>
              </a:r>
              <a:r>
                <a:rPr lang="en-US" sz="1400" dirty="0" err="1" smtClean="0">
                  <a:latin typeface="+mj-lt"/>
                </a:rPr>
                <a:t>Zenken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43290" y="3026187"/>
            <a:ext cx="22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Camera</a:t>
            </a:r>
            <a:r>
              <a:rPr lang="en-US" dirty="0" smtClean="0">
                <a:latin typeface="+mj-lt"/>
              </a:rPr>
              <a:t> check OP Top</a:t>
            </a:r>
            <a:endParaRPr lang="en-US" dirty="0">
              <a:latin typeface="+mj-lt"/>
            </a:endParaRPr>
          </a:p>
        </p:txBody>
      </p:sp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1212189096"/>
              </p:ext>
            </p:extLst>
          </p:nvPr>
        </p:nvGraphicFramePr>
        <p:xfrm>
          <a:off x="101739" y="934078"/>
          <a:ext cx="2599160" cy="1498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229058" y="3849278"/>
            <a:ext cx="2686342" cy="1766545"/>
            <a:chOff x="228600" y="988798"/>
            <a:chExt cx="4267200" cy="259260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0" y="988798"/>
              <a:ext cx="4267200" cy="259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632271" y="1431973"/>
              <a:ext cx="1625448" cy="1616027"/>
              <a:chOff x="632271" y="1431973"/>
              <a:chExt cx="1625448" cy="1616027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H="1">
                <a:off x="1165619" y="2314742"/>
                <a:ext cx="20995" cy="58446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32271" y="1431973"/>
                <a:ext cx="1329634" cy="6097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>
                    <a:solidFill>
                      <a:srgbClr val="FFFF00"/>
                    </a:solidFill>
                  </a:rPr>
                  <a:t>QAZK  monitor</a:t>
                </a:r>
                <a:endParaRPr lang="en-US" sz="105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143000" y="2844800"/>
                <a:ext cx="282181" cy="20320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>
                <a:endCxn id="14" idx="7"/>
              </p:cNvCxnSpPr>
              <p:nvPr/>
            </p:nvCxnSpPr>
            <p:spPr>
              <a:xfrm>
                <a:off x="1337173" y="2368624"/>
                <a:ext cx="46684" cy="50593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981567" y="2314742"/>
                <a:ext cx="20995" cy="58446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153121" y="2368624"/>
                <a:ext cx="46684" cy="50593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1975538" y="2836771"/>
                <a:ext cx="282181" cy="20320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78" y="3810000"/>
            <a:ext cx="2899021" cy="17330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7154" y="3813893"/>
            <a:ext cx="2667817" cy="1777442"/>
          </a:xfrm>
          <a:prstGeom prst="rect">
            <a:avLst/>
          </a:prstGeom>
        </p:spPr>
      </p:pic>
      <p:sp>
        <p:nvSpPr>
          <p:cNvPr id="58" name="Down Arrow 57"/>
          <p:cNvSpPr/>
          <p:nvPr/>
        </p:nvSpPr>
        <p:spPr>
          <a:xfrm>
            <a:off x="3582159" y="5696547"/>
            <a:ext cx="520650" cy="76200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838200" y="5943600"/>
            <a:ext cx="693420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50"/>
                </a:solidFill>
                <a:sym typeface="Wingdings" pitchFamily="2" charset="2"/>
              </a:rPr>
              <a:t>Change </a:t>
            </a:r>
            <a:r>
              <a:rPr lang="en-US" sz="2000" b="1" i="1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sym typeface="Wingdings" pitchFamily="2" charset="2"/>
              </a:rPr>
              <a:t>77</a:t>
            </a:r>
            <a:r>
              <a:rPr lang="en-US" sz="2000" b="1" i="1" dirty="0" smtClean="0">
                <a:solidFill>
                  <a:schemeClr val="bg1"/>
                </a:solidFill>
                <a:sym typeface="Wingdings" pitchFamily="2" charset="2"/>
              </a:rPr>
              <a:t>  </a:t>
            </a:r>
            <a:r>
              <a:rPr lang="en-US" sz="2000" b="1" i="1" dirty="0" smtClean="0">
                <a:solidFill>
                  <a:srgbClr val="FFC000"/>
                </a:solidFill>
                <a:sym typeface="Wingdings" pitchFamily="2" charset="2"/>
              </a:rPr>
              <a:t>yellow</a:t>
            </a:r>
            <a:r>
              <a:rPr lang="en-US" sz="2000" b="1" i="1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i="1" dirty="0" smtClean="0">
                <a:solidFill>
                  <a:srgbClr val="FFC000"/>
                </a:solidFill>
                <a:sym typeface="Wingdings" pitchFamily="2" charset="2"/>
              </a:rPr>
              <a:t>point </a:t>
            </a:r>
            <a:r>
              <a:rPr lang="en-US" sz="2000" b="1" i="1" dirty="0" smtClean="0">
                <a:solidFill>
                  <a:srgbClr val="00B050"/>
                </a:solidFill>
                <a:sym typeface="Wingdings" pitchFamily="2" charset="2"/>
              </a:rPr>
              <a:t>to</a:t>
            </a:r>
            <a:r>
              <a:rPr lang="en-US" sz="2000" b="1" i="1" dirty="0" smtClean="0">
                <a:solidFill>
                  <a:srgbClr val="FFC000"/>
                </a:solidFill>
                <a:sym typeface="Wingdings" pitchFamily="2" charset="2"/>
              </a:rPr>
              <a:t> </a:t>
            </a:r>
            <a:r>
              <a:rPr lang="en-US" sz="2000" b="1" i="1" dirty="0" smtClean="0">
                <a:solidFill>
                  <a:srgbClr val="00B050"/>
                </a:solidFill>
                <a:sym typeface="Wingdings" pitchFamily="2" charset="2"/>
              </a:rPr>
              <a:t>green point  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84165" y="56845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Apply all model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3" name="Rectangle 167"/>
          <p:cNvSpPr>
            <a:spLocks noChangeArrowheads="1"/>
          </p:cNvSpPr>
          <p:nvPr/>
        </p:nvSpPr>
        <p:spPr bwMode="auto">
          <a:xfrm>
            <a:off x="-35264" y="6412468"/>
            <a:ext cx="1406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  <a:latin typeface="Sylfaen" pitchFamily="18" charset="0"/>
              </a:rPr>
              <a:t>NEXT PLAN</a:t>
            </a:r>
            <a:endParaRPr lang="en-US" b="1" u="sng" dirty="0">
              <a:solidFill>
                <a:srgbClr val="00B050"/>
              </a:solidFill>
              <a:latin typeface="Sylfae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412000" y="6381690"/>
            <a:ext cx="422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Continue expand for new model</a:t>
            </a:r>
          </a:p>
        </p:txBody>
      </p:sp>
    </p:spTree>
    <p:extLst>
      <p:ext uri="{BB962C8B-B14F-4D97-AF65-F5344CB8AC3E}">
        <p14:creationId xmlns:p14="http://schemas.microsoft.com/office/powerpoint/2010/main" val="6188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550" y="457200"/>
            <a:ext cx="2800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sym typeface="Wingdings" panose="05000000000000000000" pitchFamily="2" charset="2"/>
              </a:rPr>
              <a:t>I </a:t>
            </a:r>
            <a:r>
              <a:rPr lang="en-US" sz="2100" b="1" dirty="0">
                <a:solidFill>
                  <a:srgbClr val="FF0000"/>
                </a:solidFill>
              </a:rPr>
              <a:t>BACK GROUND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4360" y="819835"/>
            <a:ext cx="3536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.VnAvant" panose="020B7200000000000000" pitchFamily="34" charset="0"/>
              </a:rPr>
              <a:t>3- </a:t>
            </a:r>
            <a:r>
              <a:rPr lang="en-US" sz="1500" dirty="0" smtClean="0">
                <a:latin typeface=".VnAvant" panose="020B7200000000000000" pitchFamily="34" charset="0"/>
              </a:rPr>
              <a:t>IFC of label in 2018</a:t>
            </a:r>
            <a:endParaRPr lang="en-US" sz="1500" dirty="0">
              <a:latin typeface=".VnAvant" panose="020B72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5231" y="457200"/>
            <a:ext cx="2800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sym typeface="Wingdings" panose="05000000000000000000" pitchFamily="2" charset="2"/>
              </a:rPr>
              <a:t>II </a:t>
            </a:r>
            <a:r>
              <a:rPr lang="en-US" sz="2100" b="1" dirty="0">
                <a:solidFill>
                  <a:srgbClr val="FF0000"/>
                </a:solidFill>
              </a:rPr>
              <a:t>IMPROVEMENT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82107"/>
              </p:ext>
            </p:extLst>
          </p:nvPr>
        </p:nvGraphicFramePr>
        <p:xfrm>
          <a:off x="76200" y="1139713"/>
          <a:ext cx="4648201" cy="348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3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9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Month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Mục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Type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Qty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cost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Total cost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Jan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 </a:t>
                      </a:r>
                      <a:r>
                        <a:rPr lang="en-US" sz="1000" dirty="0" err="1" smtClean="0"/>
                        <a:t>Mer</a:t>
                      </a:r>
                      <a:r>
                        <a:rPr lang="en-US" sz="1000" dirty="0" smtClean="0"/>
                        <a:t> destination CN Ver01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279 mc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$ 0.35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$ 98.40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42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Print</a:t>
                      </a:r>
                      <a:r>
                        <a:rPr lang="en-US" sz="1000" baseline="0" dirty="0" smtClean="0"/>
                        <a:t> wrong des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1448 pcs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$0.0051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$7.37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0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Feb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Print repeat</a:t>
                      </a:r>
                      <a:r>
                        <a:rPr lang="en-US" sz="1000" baseline="0" dirty="0" smtClean="0"/>
                        <a:t> number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Repeat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748 pcs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$0.0051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</a:t>
                      </a:r>
                      <a:r>
                        <a:rPr lang="en-US" sz="1000" baseline="0" dirty="0" smtClean="0"/>
                        <a:t> 3.81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0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Print wrong des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1800</a:t>
                      </a:r>
                      <a:r>
                        <a:rPr lang="en-US" sz="1000" baseline="0" dirty="0" smtClean="0"/>
                        <a:t> pcs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$0.0051 </a:t>
                      </a:r>
                      <a:endParaRPr lang="en-US" sz="1000" dirty="0" smtClean="0"/>
                    </a:p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$9.16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3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Aug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Using</a:t>
                      </a:r>
                      <a:r>
                        <a:rPr lang="en-US" sz="1000" baseline="0" dirty="0" smtClean="0"/>
                        <a:t> old version of Merchandise code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 mc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$37.84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3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Aug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r>
                        <a:rPr lang="en-US" sz="1000" baseline="0" dirty="0" smtClean="0"/>
                        <a:t> pin code number on War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Wrong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1296 mc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 $ 0.477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$619.40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83199212"/>
              </p:ext>
            </p:extLst>
          </p:nvPr>
        </p:nvGraphicFramePr>
        <p:xfrm>
          <a:off x="4584526" y="871186"/>
          <a:ext cx="4457630" cy="3905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Explosion 1 11"/>
          <p:cNvSpPr/>
          <p:nvPr/>
        </p:nvSpPr>
        <p:spPr>
          <a:xfrm>
            <a:off x="4724400" y="2438400"/>
            <a:ext cx="2443382" cy="24930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algn="ctr">
              <a:buFont typeface="Wingdings" panose="05000000000000000000" pitchFamily="2" charset="2"/>
              <a:buChar char="v"/>
            </a:pPr>
            <a:r>
              <a:rPr lang="en-US" sz="1050" dirty="0">
                <a:solidFill>
                  <a:schemeClr val="tx1"/>
                </a:solidFill>
              </a:rPr>
              <a:t>1.Ruduce </a:t>
            </a:r>
            <a:r>
              <a:rPr lang="en-US" sz="1050" dirty="0" err="1">
                <a:solidFill>
                  <a:schemeClr val="tx1"/>
                </a:solidFill>
              </a:rPr>
              <a:t>muda</a:t>
            </a:r>
            <a:r>
              <a:rPr lang="en-US" sz="1050" dirty="0">
                <a:solidFill>
                  <a:schemeClr val="tx1"/>
                </a:solidFill>
              </a:rPr>
              <a:t> time Operation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1050" dirty="0" err="1">
                <a:solidFill>
                  <a:schemeClr val="tx1"/>
                </a:solidFill>
                <a:sym typeface="Wingdings" panose="05000000000000000000" pitchFamily="2" charset="2"/>
              </a:rPr>
              <a:t>Katsu-jin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 1 OP </a:t>
            </a:r>
          </a:p>
          <a:p>
            <a:pPr marL="214313" indent="-214313" algn="ctr">
              <a:buFont typeface="Wingdings" panose="05000000000000000000" pitchFamily="2" charset="2"/>
              <a:buChar char="v"/>
            </a:pP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 2. prevent mistake by Human </a:t>
            </a:r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92164"/>
              </p:ext>
            </p:extLst>
          </p:nvPr>
        </p:nvGraphicFramePr>
        <p:xfrm>
          <a:off x="76200" y="4650291"/>
          <a:ext cx="8991600" cy="204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5029200"/>
            <a:ext cx="3962400" cy="1676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0600" y="51165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Recheck/ rework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90017" y="5029200"/>
            <a:ext cx="3691983" cy="1676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59708" y="51165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Defect part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12-Point Star 5"/>
          <p:cNvSpPr/>
          <p:nvPr/>
        </p:nvSpPr>
        <p:spPr>
          <a:xfrm>
            <a:off x="2590799" y="5151863"/>
            <a:ext cx="1129525" cy="566183"/>
          </a:xfrm>
          <a:prstGeom prst="star12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755.6$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2" name="12-Point Star 21"/>
          <p:cNvSpPr/>
          <p:nvPr/>
        </p:nvSpPr>
        <p:spPr>
          <a:xfrm>
            <a:off x="6858000" y="5091873"/>
            <a:ext cx="922996" cy="566183"/>
          </a:xfrm>
          <a:prstGeom prst="star12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20.34$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2694407" y="4597769"/>
            <a:ext cx="492749" cy="179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1164262" y="-9427"/>
            <a:ext cx="30408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MEDIA LABEL PRINTING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045" y="4987777"/>
            <a:ext cx="691639" cy="49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64262" y="-9427"/>
            <a:ext cx="30408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MEDIA LABEL PRINTING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126"/>
          <p:cNvSpPr>
            <a:spLocks noChangeArrowheads="1"/>
          </p:cNvSpPr>
          <p:nvPr/>
        </p:nvSpPr>
        <p:spPr bwMode="auto">
          <a:xfrm>
            <a:off x="0" y="383472"/>
            <a:ext cx="1083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Sylfaen" pitchFamily="18" charset="0"/>
              </a:rPr>
              <a:t>BEFORE</a:t>
            </a:r>
            <a:r>
              <a:rPr lang="en-US" b="1" u="sng" dirty="0" smtClean="0">
                <a:latin typeface="Sylfaen" pitchFamily="18" charset="0"/>
              </a:rPr>
              <a:t> </a:t>
            </a:r>
            <a:endParaRPr lang="en-US" b="1" u="sng" dirty="0">
              <a:latin typeface="Sylfaen" pitchFamily="18" charset="0"/>
            </a:endParaRPr>
          </a:p>
        </p:txBody>
      </p:sp>
      <p:sp>
        <p:nvSpPr>
          <p:cNvPr id="6" name="Rectangle 167"/>
          <p:cNvSpPr>
            <a:spLocks noChangeArrowheads="1"/>
          </p:cNvSpPr>
          <p:nvPr/>
        </p:nvSpPr>
        <p:spPr bwMode="auto">
          <a:xfrm>
            <a:off x="4471858" y="421421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  <a:latin typeface="Sylfaen" pitchFamily="18" charset="0"/>
              </a:rPr>
              <a:t>AFTER</a:t>
            </a:r>
            <a:endParaRPr lang="en-US" b="1" u="sng" dirty="0">
              <a:latin typeface="Sylfae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" y="749623"/>
            <a:ext cx="3452813" cy="2037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07" y="1066496"/>
            <a:ext cx="2772218" cy="1905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0640" y="383472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Canon </a:t>
            </a:r>
            <a:r>
              <a:rPr lang="en-US" dirty="0" err="1" smtClean="0">
                <a:latin typeface="+mj-lt"/>
              </a:rPr>
              <a:t>dat</a:t>
            </a:r>
            <a:r>
              <a:rPr lang="en-US" dirty="0" smtClean="0">
                <a:latin typeface="+mj-lt"/>
              </a:rPr>
              <a:t> program: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764444"/>
            <a:ext cx="373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Modify Website label printing from TL</a:t>
            </a:r>
            <a:endParaRPr lang="en-US" dirty="0">
              <a:latin typeface="+mj-lt"/>
            </a:endParaRPr>
          </a:p>
        </p:txBody>
      </p:sp>
      <p:sp>
        <p:nvSpPr>
          <p:cNvPr id="13" name="Rectangle 167"/>
          <p:cNvSpPr>
            <a:spLocks noChangeArrowheads="1"/>
          </p:cNvSpPr>
          <p:nvPr/>
        </p:nvSpPr>
        <p:spPr bwMode="auto">
          <a:xfrm>
            <a:off x="-76200" y="4202668"/>
            <a:ext cx="1406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  <a:latin typeface="Sylfaen" pitchFamily="18" charset="0"/>
              </a:rPr>
              <a:t>NEXT PLAN</a:t>
            </a:r>
            <a:endParaRPr lang="en-US" b="1" u="sng" dirty="0">
              <a:solidFill>
                <a:srgbClr val="00B050"/>
              </a:solidFill>
              <a:latin typeface="Sylfae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833" y="2990671"/>
            <a:ext cx="3538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latin typeface="+mj-lt"/>
              </a:rPr>
              <a:t>Avoid duplicate label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Not keep history printing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C00000"/>
                </a:solidFill>
              </a:rPr>
              <a:t>Control </a:t>
            </a:r>
            <a:r>
              <a:rPr lang="en-US" dirty="0">
                <a:solidFill>
                  <a:srgbClr val="C00000"/>
                </a:solidFill>
              </a:rPr>
              <a:t>supply to </a:t>
            </a:r>
            <a:r>
              <a:rPr lang="en-US" dirty="0" smtClean="0">
                <a:solidFill>
                  <a:srgbClr val="C00000"/>
                </a:solidFill>
              </a:rPr>
              <a:t>cell by paper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C00000"/>
                </a:solidFill>
              </a:rPr>
              <a:t>Manual check FA -&gt; easy mistake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8307" y="2990671"/>
            <a:ext cx="3538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latin typeface="+mj-lt"/>
              </a:rPr>
              <a:t>Avoid duplicate label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latin typeface="+mj-lt"/>
              </a:rPr>
              <a:t>Keep history printing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Control supply to cell by paper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C00000"/>
                </a:solidFill>
              </a:rPr>
              <a:t>Manual </a:t>
            </a:r>
            <a:r>
              <a:rPr lang="en-US" dirty="0">
                <a:solidFill>
                  <a:srgbClr val="C00000"/>
                </a:solidFill>
              </a:rPr>
              <a:t>check FA -&gt; easy mistake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886200" y="1447800"/>
            <a:ext cx="457200" cy="53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4378496" y="4104259"/>
            <a:ext cx="310807" cy="53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MG_564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1119" y="3314191"/>
            <a:ext cx="923481" cy="7729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59597" y="6232306"/>
            <a:ext cx="345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Control </a:t>
            </a:r>
            <a:r>
              <a:rPr lang="en-US" dirty="0">
                <a:solidFill>
                  <a:srgbClr val="0070C0"/>
                </a:solidFill>
              </a:rPr>
              <a:t>supply to cell </a:t>
            </a:r>
            <a:r>
              <a:rPr lang="en-US" dirty="0" smtClean="0">
                <a:solidFill>
                  <a:srgbClr val="0070C0"/>
                </a:solidFill>
              </a:rPr>
              <a:t>on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0154" y="6260068"/>
            <a:ext cx="385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Camera </a:t>
            </a:r>
            <a:r>
              <a:rPr lang="en-US" dirty="0">
                <a:solidFill>
                  <a:srgbClr val="0070C0"/>
                </a:solidFill>
              </a:rPr>
              <a:t>check FA -&gt; </a:t>
            </a:r>
            <a:r>
              <a:rPr lang="en-US" dirty="0" smtClean="0">
                <a:solidFill>
                  <a:srgbClr val="0070C0"/>
                </a:solidFill>
              </a:rPr>
              <a:t>prevent </a:t>
            </a:r>
            <a:r>
              <a:rPr lang="en-US" dirty="0">
                <a:solidFill>
                  <a:srgbClr val="0070C0"/>
                </a:solidFill>
              </a:rPr>
              <a:t>mistake</a:t>
            </a:r>
          </a:p>
        </p:txBody>
      </p:sp>
      <p:grpSp>
        <p:nvGrpSpPr>
          <p:cNvPr id="52" name="Group 59"/>
          <p:cNvGrpSpPr/>
          <p:nvPr/>
        </p:nvGrpSpPr>
        <p:grpSpPr>
          <a:xfrm>
            <a:off x="3733800" y="4972213"/>
            <a:ext cx="1119479" cy="901146"/>
            <a:chOff x="533400" y="381000"/>
            <a:chExt cx="1888727" cy="1143000"/>
          </a:xfrm>
        </p:grpSpPr>
        <p:grpSp>
          <p:nvGrpSpPr>
            <p:cNvPr id="53" name="Group 21"/>
            <p:cNvGrpSpPr/>
            <p:nvPr/>
          </p:nvGrpSpPr>
          <p:grpSpPr>
            <a:xfrm>
              <a:off x="533400" y="381000"/>
              <a:ext cx="1573940" cy="1143000"/>
              <a:chOff x="990601" y="457200"/>
              <a:chExt cx="2435919" cy="1447800"/>
            </a:xfrm>
          </p:grpSpPr>
          <p:pic>
            <p:nvPicPr>
              <p:cNvPr id="55" name="Picture 2" descr="D:\03.2013\04. Pictures\Xe tai, xe nang, xe cong, cuu hoa\imagesCA61V8OJ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990601" y="457200"/>
                <a:ext cx="2435919" cy="1447800"/>
              </a:xfrm>
              <a:prstGeom prst="rect">
                <a:avLst/>
              </a:prstGeom>
              <a:noFill/>
              <a:scene3d>
                <a:camera prst="isometricRightUp">
                  <a:rot lat="1800000" lon="21594000" rev="0"/>
                </a:camera>
                <a:lightRig rig="threePt" dir="t"/>
              </a:scene3d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099239" y="749165"/>
                <a:ext cx="201224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system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4" name="Picture 24" descr="19インチサーバーラック(36U)"/>
            <p:cNvPicPr>
              <a:picLocks noChangeAspect="1" noChangeArrowheads="1"/>
            </p:cNvPicPr>
            <p:nvPr/>
          </p:nvPicPr>
          <p:blipFill>
            <a:blip r:embed="rId7" cstate="print"/>
            <a:srcRect l="27721" r="21881" b="6761"/>
            <a:stretch>
              <a:fillRect/>
            </a:stretch>
          </p:blipFill>
          <p:spPr bwMode="auto">
            <a:xfrm>
              <a:off x="1828800" y="435826"/>
              <a:ext cx="593327" cy="8595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280"/>
          <p:cNvGrpSpPr>
            <a:grpSpLocks/>
          </p:cNvGrpSpPr>
          <p:nvPr/>
        </p:nvGrpSpPr>
        <p:grpSpPr bwMode="auto">
          <a:xfrm rot="16200000">
            <a:off x="730413" y="5260571"/>
            <a:ext cx="510151" cy="580783"/>
            <a:chOff x="65698" y="-65695"/>
            <a:chExt cx="219803" cy="501570"/>
          </a:xfrm>
        </p:grpSpPr>
        <p:sp>
          <p:nvSpPr>
            <p:cNvPr id="23" name="Freeform 145"/>
            <p:cNvSpPr>
              <a:spLocks/>
            </p:cNvSpPr>
            <p:nvPr/>
          </p:nvSpPr>
          <p:spPr bwMode="auto">
            <a:xfrm rot="10923573" flipH="1">
              <a:off x="71173" y="-65695"/>
              <a:ext cx="179424" cy="50157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solidFill>
              <a:srgbClr val="FFFF00"/>
            </a:solidFill>
            <a:ln w="12700" cap="flat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/>
            </a:p>
          </p:txBody>
        </p:sp>
        <p:grpSp>
          <p:nvGrpSpPr>
            <p:cNvPr id="24" name="Group 282"/>
            <p:cNvGrpSpPr>
              <a:grpSpLocks/>
            </p:cNvGrpSpPr>
            <p:nvPr/>
          </p:nvGrpSpPr>
          <p:grpSpPr bwMode="auto">
            <a:xfrm>
              <a:off x="65698" y="-2966"/>
              <a:ext cx="219803" cy="432642"/>
              <a:chOff x="65698" y="-2966"/>
              <a:chExt cx="219803" cy="432642"/>
            </a:xfrm>
          </p:grpSpPr>
          <p:sp>
            <p:nvSpPr>
              <p:cNvPr id="25" name="Freeform 147"/>
              <p:cNvSpPr>
                <a:spLocks/>
              </p:cNvSpPr>
              <p:nvPr/>
            </p:nvSpPr>
            <p:spPr bwMode="auto">
              <a:xfrm rot="10923573" flipH="1">
                <a:off x="208873" y="17219"/>
                <a:ext cx="33832" cy="48978"/>
              </a:xfrm>
              <a:custGeom>
                <a:avLst/>
                <a:gdLst>
                  <a:gd name="T0" fmla="*/ 2147483647 w 26"/>
                  <a:gd name="T1" fmla="*/ 2147483647 h 10"/>
                  <a:gd name="T2" fmla="*/ 2147483647 w 26"/>
                  <a:gd name="T3" fmla="*/ 0 h 10"/>
                  <a:gd name="T4" fmla="*/ 0 w 26"/>
                  <a:gd name="T5" fmla="*/ 2147483647 h 10"/>
                  <a:gd name="T6" fmla="*/ 2147483647 w 26"/>
                  <a:gd name="T7" fmla="*/ 2147483647 h 10"/>
                  <a:gd name="T8" fmla="*/ 2147483647 w 26"/>
                  <a:gd name="T9" fmla="*/ 2147483647 h 10"/>
                  <a:gd name="T10" fmla="*/ 2147483647 w 26"/>
                  <a:gd name="T11" fmla="*/ 2147483647 h 10"/>
                  <a:gd name="T12" fmla="*/ 2147483647 w 26"/>
                  <a:gd name="T13" fmla="*/ 2147483647 h 10"/>
                  <a:gd name="T14" fmla="*/ 2147483647 w 26"/>
                  <a:gd name="T15" fmla="*/ 2147483647 h 10"/>
                  <a:gd name="T16" fmla="*/ 2147483647 w 26"/>
                  <a:gd name="T17" fmla="*/ 2147483647 h 10"/>
                  <a:gd name="T18" fmla="*/ 2147483647 w 26"/>
                  <a:gd name="T19" fmla="*/ 2147483647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10"/>
                  <a:gd name="T32" fmla="*/ 26 w 26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10">
                    <a:moveTo>
                      <a:pt x="24" y="1"/>
                    </a:moveTo>
                    <a:lnTo>
                      <a:pt x="24" y="0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25" y="2"/>
                    </a:lnTo>
                    <a:lnTo>
                      <a:pt x="25" y="1"/>
                    </a:lnTo>
                    <a:lnTo>
                      <a:pt x="25" y="2"/>
                    </a:lnTo>
                    <a:lnTo>
                      <a:pt x="26" y="2"/>
                    </a:lnTo>
                    <a:lnTo>
                      <a:pt x="25" y="1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6" name="Freeform 148"/>
              <p:cNvSpPr>
                <a:spLocks/>
              </p:cNvSpPr>
              <p:nvPr/>
            </p:nvSpPr>
            <p:spPr bwMode="auto">
              <a:xfrm rot="10923573" flipH="1">
                <a:off x="229230" y="236821"/>
                <a:ext cx="53314" cy="113828"/>
              </a:xfrm>
              <a:custGeom>
                <a:avLst/>
                <a:gdLst>
                  <a:gd name="T0" fmla="*/ 0 w 33"/>
                  <a:gd name="T1" fmla="*/ 2147483647 h 28"/>
                  <a:gd name="T2" fmla="*/ 2147483647 w 33"/>
                  <a:gd name="T3" fmla="*/ 2147483647 h 28"/>
                  <a:gd name="T4" fmla="*/ 2147483647 w 33"/>
                  <a:gd name="T5" fmla="*/ 2147483647 h 28"/>
                  <a:gd name="T6" fmla="*/ 2147483647 w 33"/>
                  <a:gd name="T7" fmla="*/ 2147483647 h 28"/>
                  <a:gd name="T8" fmla="*/ 2147483647 w 33"/>
                  <a:gd name="T9" fmla="*/ 2147483647 h 28"/>
                  <a:gd name="T10" fmla="*/ 2147483647 w 33"/>
                  <a:gd name="T11" fmla="*/ 2147483647 h 28"/>
                  <a:gd name="T12" fmla="*/ 2147483647 w 33"/>
                  <a:gd name="T13" fmla="*/ 2147483647 h 28"/>
                  <a:gd name="T14" fmla="*/ 2147483647 w 33"/>
                  <a:gd name="T15" fmla="*/ 2147483647 h 28"/>
                  <a:gd name="T16" fmla="*/ 2147483647 w 33"/>
                  <a:gd name="T17" fmla="*/ 2147483647 h 28"/>
                  <a:gd name="T18" fmla="*/ 2147483647 w 33"/>
                  <a:gd name="T19" fmla="*/ 2147483647 h 28"/>
                  <a:gd name="T20" fmla="*/ 2147483647 w 33"/>
                  <a:gd name="T21" fmla="*/ 2147483647 h 28"/>
                  <a:gd name="T22" fmla="*/ 2147483647 w 33"/>
                  <a:gd name="T23" fmla="*/ 2147483647 h 28"/>
                  <a:gd name="T24" fmla="*/ 2147483647 w 33"/>
                  <a:gd name="T25" fmla="*/ 2147483647 h 28"/>
                  <a:gd name="T26" fmla="*/ 2147483647 w 33"/>
                  <a:gd name="T27" fmla="*/ 2147483647 h 28"/>
                  <a:gd name="T28" fmla="*/ 2147483647 w 33"/>
                  <a:gd name="T29" fmla="*/ 2147483647 h 28"/>
                  <a:gd name="T30" fmla="*/ 2147483647 w 33"/>
                  <a:gd name="T31" fmla="*/ 2147483647 h 28"/>
                  <a:gd name="T32" fmla="*/ 2147483647 w 33"/>
                  <a:gd name="T33" fmla="*/ 2147483647 h 28"/>
                  <a:gd name="T34" fmla="*/ 2147483647 w 33"/>
                  <a:gd name="T35" fmla="*/ 2147483647 h 28"/>
                  <a:gd name="T36" fmla="*/ 2147483647 w 33"/>
                  <a:gd name="T37" fmla="*/ 2147483647 h 28"/>
                  <a:gd name="T38" fmla="*/ 2147483647 w 33"/>
                  <a:gd name="T39" fmla="*/ 2147483647 h 28"/>
                  <a:gd name="T40" fmla="*/ 2147483647 w 33"/>
                  <a:gd name="T41" fmla="*/ 2147483647 h 28"/>
                  <a:gd name="T42" fmla="*/ 2147483647 w 33"/>
                  <a:gd name="T43" fmla="*/ 2147483647 h 28"/>
                  <a:gd name="T44" fmla="*/ 2147483647 w 33"/>
                  <a:gd name="T45" fmla="*/ 2147483647 h 28"/>
                  <a:gd name="T46" fmla="*/ 2147483647 w 33"/>
                  <a:gd name="T47" fmla="*/ 2147483647 h 28"/>
                  <a:gd name="T48" fmla="*/ 2147483647 w 33"/>
                  <a:gd name="T49" fmla="*/ 2147483647 h 28"/>
                  <a:gd name="T50" fmla="*/ 2147483647 w 33"/>
                  <a:gd name="T51" fmla="*/ 2147483647 h 28"/>
                  <a:gd name="T52" fmla="*/ 2147483647 w 33"/>
                  <a:gd name="T53" fmla="*/ 2147483647 h 28"/>
                  <a:gd name="T54" fmla="*/ 2147483647 w 33"/>
                  <a:gd name="T55" fmla="*/ 2147483647 h 28"/>
                  <a:gd name="T56" fmla="*/ 2147483647 w 33"/>
                  <a:gd name="T57" fmla="*/ 2147483647 h 28"/>
                  <a:gd name="T58" fmla="*/ 2147483647 w 33"/>
                  <a:gd name="T59" fmla="*/ 2147483647 h 28"/>
                  <a:gd name="T60" fmla="*/ 2147483647 w 33"/>
                  <a:gd name="T61" fmla="*/ 2147483647 h 28"/>
                  <a:gd name="T62" fmla="*/ 2147483647 w 33"/>
                  <a:gd name="T63" fmla="*/ 2147483647 h 28"/>
                  <a:gd name="T64" fmla="*/ 2147483647 w 33"/>
                  <a:gd name="T65" fmla="*/ 2147483647 h 28"/>
                  <a:gd name="T66" fmla="*/ 2147483647 w 33"/>
                  <a:gd name="T67" fmla="*/ 2147483647 h 28"/>
                  <a:gd name="T68" fmla="*/ 2147483647 w 33"/>
                  <a:gd name="T69" fmla="*/ 2147483647 h 28"/>
                  <a:gd name="T70" fmla="*/ 2147483647 w 33"/>
                  <a:gd name="T71" fmla="*/ 2147483647 h 28"/>
                  <a:gd name="T72" fmla="*/ 2147483647 w 33"/>
                  <a:gd name="T73" fmla="*/ 2147483647 h 28"/>
                  <a:gd name="T74" fmla="*/ 2147483647 w 33"/>
                  <a:gd name="T75" fmla="*/ 2147483647 h 28"/>
                  <a:gd name="T76" fmla="*/ 2147483647 w 33"/>
                  <a:gd name="T77" fmla="*/ 2147483647 h 28"/>
                  <a:gd name="T78" fmla="*/ 2147483647 w 33"/>
                  <a:gd name="T79" fmla="*/ 0 h 28"/>
                  <a:gd name="T80" fmla="*/ 2147483647 w 33"/>
                  <a:gd name="T81" fmla="*/ 0 h 28"/>
                  <a:gd name="T82" fmla="*/ 0 w 33"/>
                  <a:gd name="T83" fmla="*/ 2147483647 h 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"/>
                  <a:gd name="T127" fmla="*/ 0 h 28"/>
                  <a:gd name="T128" fmla="*/ 33 w 33"/>
                  <a:gd name="T129" fmla="*/ 28 h 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" h="28">
                    <a:moveTo>
                      <a:pt x="0" y="9"/>
                    </a:moveTo>
                    <a:lnTo>
                      <a:pt x="2" y="12"/>
                    </a:lnTo>
                    <a:lnTo>
                      <a:pt x="3" y="15"/>
                    </a:lnTo>
                    <a:lnTo>
                      <a:pt x="5" y="18"/>
                    </a:lnTo>
                    <a:lnTo>
                      <a:pt x="8" y="20"/>
                    </a:lnTo>
                    <a:lnTo>
                      <a:pt x="10" y="23"/>
                    </a:lnTo>
                    <a:lnTo>
                      <a:pt x="12" y="25"/>
                    </a:lnTo>
                    <a:lnTo>
                      <a:pt x="15" y="27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0" y="27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7" y="27"/>
                    </a:lnTo>
                    <a:lnTo>
                      <a:pt x="28" y="27"/>
                    </a:lnTo>
                    <a:lnTo>
                      <a:pt x="29" y="27"/>
                    </a:lnTo>
                    <a:lnTo>
                      <a:pt x="30" y="26"/>
                    </a:lnTo>
                    <a:lnTo>
                      <a:pt x="31" y="26"/>
                    </a:lnTo>
                    <a:lnTo>
                      <a:pt x="32" y="23"/>
                    </a:lnTo>
                    <a:lnTo>
                      <a:pt x="33" y="20"/>
                    </a:lnTo>
                    <a:lnTo>
                      <a:pt x="33" y="17"/>
                    </a:lnTo>
                    <a:lnTo>
                      <a:pt x="32" y="15"/>
                    </a:lnTo>
                    <a:lnTo>
                      <a:pt x="31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5" y="7"/>
                    </a:lnTo>
                    <a:lnTo>
                      <a:pt x="22" y="6"/>
                    </a:lnTo>
                    <a:lnTo>
                      <a:pt x="19" y="5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7" name="Freeform 149"/>
              <p:cNvSpPr>
                <a:spLocks/>
              </p:cNvSpPr>
              <p:nvPr/>
            </p:nvSpPr>
            <p:spPr bwMode="auto">
              <a:xfrm rot="10923573" flipH="1">
                <a:off x="240042" y="246345"/>
                <a:ext cx="45459" cy="112468"/>
              </a:xfrm>
              <a:custGeom>
                <a:avLst/>
                <a:gdLst>
                  <a:gd name="T0" fmla="*/ 2147483647 w 33"/>
                  <a:gd name="T1" fmla="*/ 2147483647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2147483647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2147483647 h 27"/>
                  <a:gd name="T22" fmla="*/ 2147483647 w 33"/>
                  <a:gd name="T23" fmla="*/ 2147483647 h 27"/>
                  <a:gd name="T24" fmla="*/ 2147483647 w 33"/>
                  <a:gd name="T25" fmla="*/ 2147483647 h 27"/>
                  <a:gd name="T26" fmla="*/ 2147483647 w 33"/>
                  <a:gd name="T27" fmla="*/ 2147483647 h 27"/>
                  <a:gd name="T28" fmla="*/ 2147483647 w 33"/>
                  <a:gd name="T29" fmla="*/ 2147483647 h 27"/>
                  <a:gd name="T30" fmla="*/ 2147483647 w 33"/>
                  <a:gd name="T31" fmla="*/ 2147483647 h 27"/>
                  <a:gd name="T32" fmla="*/ 2147483647 w 33"/>
                  <a:gd name="T33" fmla="*/ 2147483647 h 27"/>
                  <a:gd name="T34" fmla="*/ 2147483647 w 33"/>
                  <a:gd name="T35" fmla="*/ 2147483647 h 27"/>
                  <a:gd name="T36" fmla="*/ 2147483647 w 33"/>
                  <a:gd name="T37" fmla="*/ 2147483647 h 27"/>
                  <a:gd name="T38" fmla="*/ 2147483647 w 33"/>
                  <a:gd name="T39" fmla="*/ 2147483647 h 27"/>
                  <a:gd name="T40" fmla="*/ 2147483647 w 33"/>
                  <a:gd name="T41" fmla="*/ 2147483647 h 27"/>
                  <a:gd name="T42" fmla="*/ 2147483647 w 33"/>
                  <a:gd name="T43" fmla="*/ 2147483647 h 27"/>
                  <a:gd name="T44" fmla="*/ 2147483647 w 33"/>
                  <a:gd name="T45" fmla="*/ 2147483647 h 27"/>
                  <a:gd name="T46" fmla="*/ 2147483647 w 33"/>
                  <a:gd name="T47" fmla="*/ 2147483647 h 27"/>
                  <a:gd name="T48" fmla="*/ 2147483647 w 33"/>
                  <a:gd name="T49" fmla="*/ 2147483647 h 27"/>
                  <a:gd name="T50" fmla="*/ 2147483647 w 33"/>
                  <a:gd name="T51" fmla="*/ 2147483647 h 27"/>
                  <a:gd name="T52" fmla="*/ 2147483647 w 33"/>
                  <a:gd name="T53" fmla="*/ 2147483647 h 27"/>
                  <a:gd name="T54" fmla="*/ 2147483647 w 33"/>
                  <a:gd name="T55" fmla="*/ 2147483647 h 27"/>
                  <a:gd name="T56" fmla="*/ 2147483647 w 33"/>
                  <a:gd name="T57" fmla="*/ 2147483647 h 27"/>
                  <a:gd name="T58" fmla="*/ 2147483647 w 33"/>
                  <a:gd name="T59" fmla="*/ 2147483647 h 27"/>
                  <a:gd name="T60" fmla="*/ 2147483647 w 33"/>
                  <a:gd name="T61" fmla="*/ 2147483647 h 27"/>
                  <a:gd name="T62" fmla="*/ 2147483647 w 33"/>
                  <a:gd name="T63" fmla="*/ 2147483647 h 27"/>
                  <a:gd name="T64" fmla="*/ 2147483647 w 33"/>
                  <a:gd name="T65" fmla="*/ 2147483647 h 27"/>
                  <a:gd name="T66" fmla="*/ 2147483647 w 33"/>
                  <a:gd name="T67" fmla="*/ 2147483647 h 27"/>
                  <a:gd name="T68" fmla="*/ 2147483647 w 33"/>
                  <a:gd name="T69" fmla="*/ 0 h 27"/>
                  <a:gd name="T70" fmla="*/ 0 w 33"/>
                  <a:gd name="T71" fmla="*/ 0 h 27"/>
                  <a:gd name="T72" fmla="*/ 2147483647 w 33"/>
                  <a:gd name="T73" fmla="*/ 0 h 27"/>
                  <a:gd name="T74" fmla="*/ 0 w 33"/>
                  <a:gd name="T75" fmla="*/ 0 h 27"/>
                  <a:gd name="T76" fmla="*/ 0 w 33"/>
                  <a:gd name="T77" fmla="*/ 0 h 27"/>
                  <a:gd name="T78" fmla="*/ 2147483647 w 33"/>
                  <a:gd name="T79" fmla="*/ 2147483647 h 2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3"/>
                  <a:gd name="T121" fmla="*/ 0 h 27"/>
                  <a:gd name="T122" fmla="*/ 33 w 33"/>
                  <a:gd name="T123" fmla="*/ 27 h 2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3" h="27">
                    <a:moveTo>
                      <a:pt x="1" y="1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6" y="3"/>
                    </a:lnTo>
                    <a:lnTo>
                      <a:pt x="9" y="4"/>
                    </a:lnTo>
                    <a:lnTo>
                      <a:pt x="12" y="4"/>
                    </a:lnTo>
                    <a:lnTo>
                      <a:pt x="15" y="5"/>
                    </a:lnTo>
                    <a:lnTo>
                      <a:pt x="18" y="7"/>
                    </a:lnTo>
                    <a:lnTo>
                      <a:pt x="21" y="8"/>
                    </a:lnTo>
                    <a:lnTo>
                      <a:pt x="23" y="9"/>
                    </a:lnTo>
                    <a:lnTo>
                      <a:pt x="26" y="11"/>
                    </a:lnTo>
                    <a:lnTo>
                      <a:pt x="28" y="12"/>
                    </a:lnTo>
                    <a:lnTo>
                      <a:pt x="29" y="14"/>
                    </a:lnTo>
                    <a:lnTo>
                      <a:pt x="30" y="16"/>
                    </a:lnTo>
                    <a:lnTo>
                      <a:pt x="31" y="18"/>
                    </a:lnTo>
                    <a:lnTo>
                      <a:pt x="31" y="21"/>
                    </a:lnTo>
                    <a:lnTo>
                      <a:pt x="30" y="23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2" y="24"/>
                    </a:lnTo>
                    <a:lnTo>
                      <a:pt x="33" y="21"/>
                    </a:lnTo>
                    <a:lnTo>
                      <a:pt x="33" y="18"/>
                    </a:lnTo>
                    <a:lnTo>
                      <a:pt x="32" y="16"/>
                    </a:lnTo>
                    <a:lnTo>
                      <a:pt x="31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19" y="5"/>
                    </a:lnTo>
                    <a:lnTo>
                      <a:pt x="15" y="4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8" name="Freeform 150"/>
              <p:cNvSpPr>
                <a:spLocks/>
              </p:cNvSpPr>
              <p:nvPr/>
            </p:nvSpPr>
            <p:spPr bwMode="auto">
              <a:xfrm rot="10923573" flipH="1">
                <a:off x="218079" y="310008"/>
                <a:ext cx="19482" cy="47617"/>
              </a:xfrm>
              <a:custGeom>
                <a:avLst/>
                <a:gdLst>
                  <a:gd name="T0" fmla="*/ 2147483647 w 3"/>
                  <a:gd name="T1" fmla="*/ 2147483647 h 11"/>
                  <a:gd name="T2" fmla="*/ 2147483647 w 3"/>
                  <a:gd name="T3" fmla="*/ 2147483647 h 11"/>
                  <a:gd name="T4" fmla="*/ 2147483647 w 3"/>
                  <a:gd name="T5" fmla="*/ 2147483647 h 11"/>
                  <a:gd name="T6" fmla="*/ 2147483647 w 3"/>
                  <a:gd name="T7" fmla="*/ 0 h 11"/>
                  <a:gd name="T8" fmla="*/ 0 w 3"/>
                  <a:gd name="T9" fmla="*/ 2147483647 h 11"/>
                  <a:gd name="T10" fmla="*/ 0 w 3"/>
                  <a:gd name="T11" fmla="*/ 2147483647 h 11"/>
                  <a:gd name="T12" fmla="*/ 0 w 3"/>
                  <a:gd name="T13" fmla="*/ 2147483647 h 11"/>
                  <a:gd name="T14" fmla="*/ 0 w 3"/>
                  <a:gd name="T15" fmla="*/ 2147483647 h 11"/>
                  <a:gd name="T16" fmla="*/ 0 w 3"/>
                  <a:gd name="T17" fmla="*/ 2147483647 h 11"/>
                  <a:gd name="T18" fmla="*/ 2147483647 w 3"/>
                  <a:gd name="T19" fmla="*/ 2147483647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"/>
                  <a:gd name="T31" fmla="*/ 0 h 11"/>
                  <a:gd name="T32" fmla="*/ 3 w 3"/>
                  <a:gd name="T33" fmla="*/ 11 h 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" h="11">
                    <a:moveTo>
                      <a:pt x="2" y="10"/>
                    </a:moveTo>
                    <a:lnTo>
                      <a:pt x="2" y="10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9" name="Freeform 151"/>
              <p:cNvSpPr>
                <a:spLocks/>
              </p:cNvSpPr>
              <p:nvPr/>
            </p:nvSpPr>
            <p:spPr bwMode="auto">
              <a:xfrm rot="10923573" flipH="1">
                <a:off x="214213" y="33771"/>
                <a:ext cx="59808" cy="82084"/>
              </a:xfrm>
              <a:custGeom>
                <a:avLst/>
                <a:gdLst>
                  <a:gd name="T0" fmla="*/ 0 w 37"/>
                  <a:gd name="T1" fmla="*/ 2147483647 h 21"/>
                  <a:gd name="T2" fmla="*/ 2147483647 w 37"/>
                  <a:gd name="T3" fmla="*/ 2147483647 h 21"/>
                  <a:gd name="T4" fmla="*/ 2147483647 w 37"/>
                  <a:gd name="T5" fmla="*/ 2147483647 h 21"/>
                  <a:gd name="T6" fmla="*/ 2147483647 w 37"/>
                  <a:gd name="T7" fmla="*/ 2147483647 h 21"/>
                  <a:gd name="T8" fmla="*/ 2147483647 w 37"/>
                  <a:gd name="T9" fmla="*/ 2147483647 h 21"/>
                  <a:gd name="T10" fmla="*/ 2147483647 w 37"/>
                  <a:gd name="T11" fmla="*/ 2147483647 h 21"/>
                  <a:gd name="T12" fmla="*/ 2147483647 w 37"/>
                  <a:gd name="T13" fmla="*/ 2147483647 h 21"/>
                  <a:gd name="T14" fmla="*/ 2147483647 w 37"/>
                  <a:gd name="T15" fmla="*/ 2147483647 h 21"/>
                  <a:gd name="T16" fmla="*/ 2147483647 w 37"/>
                  <a:gd name="T17" fmla="*/ 2147483647 h 21"/>
                  <a:gd name="T18" fmla="*/ 2147483647 w 37"/>
                  <a:gd name="T19" fmla="*/ 2147483647 h 21"/>
                  <a:gd name="T20" fmla="*/ 2147483647 w 37"/>
                  <a:gd name="T21" fmla="*/ 2147483647 h 21"/>
                  <a:gd name="T22" fmla="*/ 2147483647 w 37"/>
                  <a:gd name="T23" fmla="*/ 2147483647 h 21"/>
                  <a:gd name="T24" fmla="*/ 2147483647 w 37"/>
                  <a:gd name="T25" fmla="*/ 2147483647 h 21"/>
                  <a:gd name="T26" fmla="*/ 2147483647 w 37"/>
                  <a:gd name="T27" fmla="*/ 0 h 21"/>
                  <a:gd name="T28" fmla="*/ 2147483647 w 37"/>
                  <a:gd name="T29" fmla="*/ 0 h 21"/>
                  <a:gd name="T30" fmla="*/ 2147483647 w 37"/>
                  <a:gd name="T31" fmla="*/ 0 h 21"/>
                  <a:gd name="T32" fmla="*/ 2147483647 w 37"/>
                  <a:gd name="T33" fmla="*/ 2147483647 h 21"/>
                  <a:gd name="T34" fmla="*/ 2147483647 w 37"/>
                  <a:gd name="T35" fmla="*/ 2147483647 h 21"/>
                  <a:gd name="T36" fmla="*/ 2147483647 w 37"/>
                  <a:gd name="T37" fmla="*/ 2147483647 h 21"/>
                  <a:gd name="T38" fmla="*/ 2147483647 w 37"/>
                  <a:gd name="T39" fmla="*/ 2147483647 h 21"/>
                  <a:gd name="T40" fmla="*/ 2147483647 w 37"/>
                  <a:gd name="T41" fmla="*/ 2147483647 h 21"/>
                  <a:gd name="T42" fmla="*/ 2147483647 w 37"/>
                  <a:gd name="T43" fmla="*/ 2147483647 h 21"/>
                  <a:gd name="T44" fmla="*/ 2147483647 w 37"/>
                  <a:gd name="T45" fmla="*/ 2147483647 h 21"/>
                  <a:gd name="T46" fmla="*/ 2147483647 w 37"/>
                  <a:gd name="T47" fmla="*/ 2147483647 h 21"/>
                  <a:gd name="T48" fmla="*/ 2147483647 w 37"/>
                  <a:gd name="T49" fmla="*/ 2147483647 h 21"/>
                  <a:gd name="T50" fmla="*/ 2147483647 w 37"/>
                  <a:gd name="T51" fmla="*/ 2147483647 h 21"/>
                  <a:gd name="T52" fmla="*/ 2147483647 w 37"/>
                  <a:gd name="T53" fmla="*/ 2147483647 h 21"/>
                  <a:gd name="T54" fmla="*/ 2147483647 w 37"/>
                  <a:gd name="T55" fmla="*/ 2147483647 h 21"/>
                  <a:gd name="T56" fmla="*/ 2147483647 w 37"/>
                  <a:gd name="T57" fmla="*/ 2147483647 h 21"/>
                  <a:gd name="T58" fmla="*/ 2147483647 w 37"/>
                  <a:gd name="T59" fmla="*/ 2147483647 h 21"/>
                  <a:gd name="T60" fmla="*/ 2147483647 w 37"/>
                  <a:gd name="T61" fmla="*/ 2147483647 h 21"/>
                  <a:gd name="T62" fmla="*/ 2147483647 w 37"/>
                  <a:gd name="T63" fmla="*/ 2147483647 h 21"/>
                  <a:gd name="T64" fmla="*/ 2147483647 w 37"/>
                  <a:gd name="T65" fmla="*/ 2147483647 h 21"/>
                  <a:gd name="T66" fmla="*/ 2147483647 w 37"/>
                  <a:gd name="T67" fmla="*/ 2147483647 h 21"/>
                  <a:gd name="T68" fmla="*/ 2147483647 w 37"/>
                  <a:gd name="T69" fmla="*/ 2147483647 h 21"/>
                  <a:gd name="T70" fmla="*/ 2147483647 w 37"/>
                  <a:gd name="T71" fmla="*/ 2147483647 h 21"/>
                  <a:gd name="T72" fmla="*/ 2147483647 w 37"/>
                  <a:gd name="T73" fmla="*/ 2147483647 h 21"/>
                  <a:gd name="T74" fmla="*/ 2147483647 w 37"/>
                  <a:gd name="T75" fmla="*/ 2147483647 h 21"/>
                  <a:gd name="T76" fmla="*/ 2147483647 w 37"/>
                  <a:gd name="T77" fmla="*/ 2147483647 h 21"/>
                  <a:gd name="T78" fmla="*/ 2147483647 w 37"/>
                  <a:gd name="T79" fmla="*/ 2147483647 h 21"/>
                  <a:gd name="T80" fmla="*/ 2147483647 w 37"/>
                  <a:gd name="T81" fmla="*/ 2147483647 h 21"/>
                  <a:gd name="T82" fmla="*/ 2147483647 w 37"/>
                  <a:gd name="T83" fmla="*/ 2147483647 h 21"/>
                  <a:gd name="T84" fmla="*/ 2147483647 w 37"/>
                  <a:gd name="T85" fmla="*/ 2147483647 h 21"/>
                  <a:gd name="T86" fmla="*/ 2147483647 w 37"/>
                  <a:gd name="T87" fmla="*/ 2147483647 h 21"/>
                  <a:gd name="T88" fmla="*/ 2147483647 w 37"/>
                  <a:gd name="T89" fmla="*/ 2147483647 h 21"/>
                  <a:gd name="T90" fmla="*/ 2147483647 w 37"/>
                  <a:gd name="T91" fmla="*/ 2147483647 h 21"/>
                  <a:gd name="T92" fmla="*/ 2147483647 w 37"/>
                  <a:gd name="T93" fmla="*/ 2147483647 h 21"/>
                  <a:gd name="T94" fmla="*/ 2147483647 w 37"/>
                  <a:gd name="T95" fmla="*/ 2147483647 h 21"/>
                  <a:gd name="T96" fmla="*/ 2147483647 w 37"/>
                  <a:gd name="T97" fmla="*/ 2147483647 h 21"/>
                  <a:gd name="T98" fmla="*/ 0 w 37"/>
                  <a:gd name="T99" fmla="*/ 2147483647 h 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21"/>
                  <a:gd name="T152" fmla="*/ 37 w 37"/>
                  <a:gd name="T153" fmla="*/ 21 h 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21">
                    <a:moveTo>
                      <a:pt x="0" y="10"/>
                    </a:moveTo>
                    <a:lnTo>
                      <a:pt x="2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7" y="7"/>
                    </a:lnTo>
                    <a:lnTo>
                      <a:pt x="36" y="10"/>
                    </a:lnTo>
                    <a:lnTo>
                      <a:pt x="35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30" y="16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7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4" y="20"/>
                    </a:lnTo>
                    <a:lnTo>
                      <a:pt x="3" y="21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0" name="Freeform 152"/>
              <p:cNvSpPr>
                <a:spLocks/>
              </p:cNvSpPr>
              <p:nvPr/>
            </p:nvSpPr>
            <p:spPr bwMode="auto">
              <a:xfrm rot="10923573" flipH="1">
                <a:off x="210690" y="58469"/>
                <a:ext cx="40326" cy="48978"/>
              </a:xfrm>
              <a:custGeom>
                <a:avLst/>
                <a:gdLst>
                  <a:gd name="T0" fmla="*/ 2147483647 w 25"/>
                  <a:gd name="T1" fmla="*/ 0 h 10"/>
                  <a:gd name="T2" fmla="*/ 2147483647 w 25"/>
                  <a:gd name="T3" fmla="*/ 0 h 10"/>
                  <a:gd name="T4" fmla="*/ 2147483647 w 25"/>
                  <a:gd name="T5" fmla="*/ 0 h 10"/>
                  <a:gd name="T6" fmla="*/ 2147483647 w 25"/>
                  <a:gd name="T7" fmla="*/ 0 h 10"/>
                  <a:gd name="T8" fmla="*/ 2147483647 w 25"/>
                  <a:gd name="T9" fmla="*/ 0 h 10"/>
                  <a:gd name="T10" fmla="*/ 2147483647 w 25"/>
                  <a:gd name="T11" fmla="*/ 0 h 10"/>
                  <a:gd name="T12" fmla="*/ 2147483647 w 25"/>
                  <a:gd name="T13" fmla="*/ 0 h 10"/>
                  <a:gd name="T14" fmla="*/ 2147483647 w 25"/>
                  <a:gd name="T15" fmla="*/ 2147483647 h 10"/>
                  <a:gd name="T16" fmla="*/ 2147483647 w 25"/>
                  <a:gd name="T17" fmla="*/ 2147483647 h 10"/>
                  <a:gd name="T18" fmla="*/ 2147483647 w 25"/>
                  <a:gd name="T19" fmla="*/ 2147483647 h 10"/>
                  <a:gd name="T20" fmla="*/ 2147483647 w 25"/>
                  <a:gd name="T21" fmla="*/ 2147483647 h 10"/>
                  <a:gd name="T22" fmla="*/ 2147483647 w 25"/>
                  <a:gd name="T23" fmla="*/ 2147483647 h 10"/>
                  <a:gd name="T24" fmla="*/ 2147483647 w 25"/>
                  <a:gd name="T25" fmla="*/ 2147483647 h 10"/>
                  <a:gd name="T26" fmla="*/ 2147483647 w 25"/>
                  <a:gd name="T27" fmla="*/ 2147483647 h 10"/>
                  <a:gd name="T28" fmla="*/ 2147483647 w 25"/>
                  <a:gd name="T29" fmla="*/ 2147483647 h 10"/>
                  <a:gd name="T30" fmla="*/ 2147483647 w 25"/>
                  <a:gd name="T31" fmla="*/ 2147483647 h 10"/>
                  <a:gd name="T32" fmla="*/ 2147483647 w 25"/>
                  <a:gd name="T33" fmla="*/ 2147483647 h 10"/>
                  <a:gd name="T34" fmla="*/ 0 w 25"/>
                  <a:gd name="T35" fmla="*/ 2147483647 h 10"/>
                  <a:gd name="T36" fmla="*/ 0 w 25"/>
                  <a:gd name="T37" fmla="*/ 2147483647 h 10"/>
                  <a:gd name="T38" fmla="*/ 2147483647 w 25"/>
                  <a:gd name="T39" fmla="*/ 2147483647 h 10"/>
                  <a:gd name="T40" fmla="*/ 2147483647 w 25"/>
                  <a:gd name="T41" fmla="*/ 2147483647 h 10"/>
                  <a:gd name="T42" fmla="*/ 2147483647 w 25"/>
                  <a:gd name="T43" fmla="*/ 2147483647 h 10"/>
                  <a:gd name="T44" fmla="*/ 2147483647 w 25"/>
                  <a:gd name="T45" fmla="*/ 2147483647 h 10"/>
                  <a:gd name="T46" fmla="*/ 2147483647 w 25"/>
                  <a:gd name="T47" fmla="*/ 2147483647 h 10"/>
                  <a:gd name="T48" fmla="*/ 2147483647 w 25"/>
                  <a:gd name="T49" fmla="*/ 2147483647 h 10"/>
                  <a:gd name="T50" fmla="*/ 2147483647 w 25"/>
                  <a:gd name="T51" fmla="*/ 2147483647 h 10"/>
                  <a:gd name="T52" fmla="*/ 2147483647 w 25"/>
                  <a:gd name="T53" fmla="*/ 2147483647 h 10"/>
                  <a:gd name="T54" fmla="*/ 2147483647 w 25"/>
                  <a:gd name="T55" fmla="*/ 2147483647 h 10"/>
                  <a:gd name="T56" fmla="*/ 2147483647 w 25"/>
                  <a:gd name="T57" fmla="*/ 2147483647 h 10"/>
                  <a:gd name="T58" fmla="*/ 2147483647 w 25"/>
                  <a:gd name="T59" fmla="*/ 2147483647 h 10"/>
                  <a:gd name="T60" fmla="*/ 2147483647 w 25"/>
                  <a:gd name="T61" fmla="*/ 2147483647 h 10"/>
                  <a:gd name="T62" fmla="*/ 2147483647 w 25"/>
                  <a:gd name="T63" fmla="*/ 2147483647 h 10"/>
                  <a:gd name="T64" fmla="*/ 2147483647 w 25"/>
                  <a:gd name="T65" fmla="*/ 2147483647 h 10"/>
                  <a:gd name="T66" fmla="*/ 2147483647 w 25"/>
                  <a:gd name="T67" fmla="*/ 2147483647 h 10"/>
                  <a:gd name="T68" fmla="*/ 2147483647 w 25"/>
                  <a:gd name="T69" fmla="*/ 2147483647 h 10"/>
                  <a:gd name="T70" fmla="*/ 2147483647 w 25"/>
                  <a:gd name="T71" fmla="*/ 2147483647 h 10"/>
                  <a:gd name="T72" fmla="*/ 2147483647 w 25"/>
                  <a:gd name="T73" fmla="*/ 0 h 1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"/>
                  <a:gd name="T112" fmla="*/ 0 h 10"/>
                  <a:gd name="T113" fmla="*/ 25 w 25"/>
                  <a:gd name="T114" fmla="*/ 10 h 1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" h="10">
                    <a:moveTo>
                      <a:pt x="25" y="0"/>
                    </a:move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2" y="3"/>
                    </a:lnTo>
                    <a:lnTo>
                      <a:pt x="11" y="4"/>
                    </a:lnTo>
                    <a:lnTo>
                      <a:pt x="9" y="5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0" y="1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1" name="Freeform 153"/>
              <p:cNvSpPr>
                <a:spLocks/>
              </p:cNvSpPr>
              <p:nvPr/>
            </p:nvSpPr>
            <p:spPr bwMode="auto">
              <a:xfrm rot="10923573" flipH="1">
                <a:off x="201817" y="32614"/>
                <a:ext cx="19482" cy="48978"/>
              </a:xfrm>
              <a:custGeom>
                <a:avLst/>
                <a:gdLst>
                  <a:gd name="T0" fmla="*/ 2147483647 w 5"/>
                  <a:gd name="T1" fmla="*/ 0 h 12"/>
                  <a:gd name="T2" fmla="*/ 2147483647 w 5"/>
                  <a:gd name="T3" fmla="*/ 2147483647 h 12"/>
                  <a:gd name="T4" fmla="*/ 2147483647 w 5"/>
                  <a:gd name="T5" fmla="*/ 2147483647 h 12"/>
                  <a:gd name="T6" fmla="*/ 2147483647 w 5"/>
                  <a:gd name="T7" fmla="*/ 2147483647 h 12"/>
                  <a:gd name="T8" fmla="*/ 2147483647 w 5"/>
                  <a:gd name="T9" fmla="*/ 0 h 12"/>
                  <a:gd name="T10" fmla="*/ 2147483647 w 5"/>
                  <a:gd name="T11" fmla="*/ 2147483647 h 12"/>
                  <a:gd name="T12" fmla="*/ 2147483647 w 5"/>
                  <a:gd name="T13" fmla="*/ 0 h 12"/>
                  <a:gd name="T14" fmla="*/ 0 w 5"/>
                  <a:gd name="T15" fmla="*/ 0 h 12"/>
                  <a:gd name="T16" fmla="*/ 2147483647 w 5"/>
                  <a:gd name="T17" fmla="*/ 2147483647 h 12"/>
                  <a:gd name="T18" fmla="*/ 2147483647 w 5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"/>
                  <a:gd name="T31" fmla="*/ 0 h 12"/>
                  <a:gd name="T32" fmla="*/ 5 w 5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" h="12">
                    <a:moveTo>
                      <a:pt x="1" y="0"/>
                    </a:moveTo>
                    <a:lnTo>
                      <a:pt x="1" y="1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2" name="Freeform 154"/>
              <p:cNvSpPr>
                <a:spLocks/>
              </p:cNvSpPr>
              <p:nvPr/>
            </p:nvSpPr>
            <p:spPr bwMode="auto">
              <a:xfrm rot="10923573" flipH="1">
                <a:off x="145686" y="30697"/>
                <a:ext cx="19482" cy="211784"/>
              </a:xfrm>
              <a:custGeom>
                <a:avLst/>
                <a:gdLst>
                  <a:gd name="T0" fmla="*/ 2147483647 w 13"/>
                  <a:gd name="T1" fmla="*/ 2147483647 h 58"/>
                  <a:gd name="T2" fmla="*/ 2147483647 w 13"/>
                  <a:gd name="T3" fmla="*/ 2147483647 h 58"/>
                  <a:gd name="T4" fmla="*/ 2147483647 w 13"/>
                  <a:gd name="T5" fmla="*/ 2147483647 h 58"/>
                  <a:gd name="T6" fmla="*/ 2147483647 w 13"/>
                  <a:gd name="T7" fmla="*/ 2147483647 h 58"/>
                  <a:gd name="T8" fmla="*/ 2147483647 w 13"/>
                  <a:gd name="T9" fmla="*/ 2147483647 h 58"/>
                  <a:gd name="T10" fmla="*/ 2147483647 w 13"/>
                  <a:gd name="T11" fmla="*/ 2147483647 h 58"/>
                  <a:gd name="T12" fmla="*/ 2147483647 w 13"/>
                  <a:gd name="T13" fmla="*/ 2147483647 h 58"/>
                  <a:gd name="T14" fmla="*/ 2147483647 w 13"/>
                  <a:gd name="T15" fmla="*/ 2147483647 h 58"/>
                  <a:gd name="T16" fmla="*/ 2147483647 w 13"/>
                  <a:gd name="T17" fmla="*/ 2147483647 h 58"/>
                  <a:gd name="T18" fmla="*/ 2147483647 w 13"/>
                  <a:gd name="T19" fmla="*/ 0 h 58"/>
                  <a:gd name="T20" fmla="*/ 2147483647 w 13"/>
                  <a:gd name="T21" fmla="*/ 0 h 58"/>
                  <a:gd name="T22" fmla="*/ 2147483647 w 13"/>
                  <a:gd name="T23" fmla="*/ 2147483647 h 58"/>
                  <a:gd name="T24" fmla="*/ 2147483647 w 13"/>
                  <a:gd name="T25" fmla="*/ 2147483647 h 58"/>
                  <a:gd name="T26" fmla="*/ 0 w 13"/>
                  <a:gd name="T27" fmla="*/ 2147483647 h 58"/>
                  <a:gd name="T28" fmla="*/ 2147483647 w 13"/>
                  <a:gd name="T29" fmla="*/ 2147483647 h 58"/>
                  <a:gd name="T30" fmla="*/ 2147483647 w 13"/>
                  <a:gd name="T31" fmla="*/ 2147483647 h 58"/>
                  <a:gd name="T32" fmla="*/ 2147483647 w 13"/>
                  <a:gd name="T33" fmla="*/ 2147483647 h 58"/>
                  <a:gd name="T34" fmla="*/ 2147483647 w 13"/>
                  <a:gd name="T35" fmla="*/ 2147483647 h 58"/>
                  <a:gd name="T36" fmla="*/ 2147483647 w 13"/>
                  <a:gd name="T37" fmla="*/ 2147483647 h 58"/>
                  <a:gd name="T38" fmla="*/ 2147483647 w 13"/>
                  <a:gd name="T39" fmla="*/ 2147483647 h 58"/>
                  <a:gd name="T40" fmla="*/ 2147483647 w 13"/>
                  <a:gd name="T41" fmla="*/ 2147483647 h 58"/>
                  <a:gd name="T42" fmla="*/ 2147483647 w 13"/>
                  <a:gd name="T43" fmla="*/ 2147483647 h 58"/>
                  <a:gd name="T44" fmla="*/ 2147483647 w 13"/>
                  <a:gd name="T45" fmla="*/ 2147483647 h 58"/>
                  <a:gd name="T46" fmla="*/ 2147483647 w 13"/>
                  <a:gd name="T47" fmla="*/ 2147483647 h 5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3"/>
                  <a:gd name="T73" fmla="*/ 0 h 58"/>
                  <a:gd name="T74" fmla="*/ 13 w 13"/>
                  <a:gd name="T75" fmla="*/ 58 h 5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3" h="58">
                    <a:moveTo>
                      <a:pt x="13" y="56"/>
                    </a:moveTo>
                    <a:lnTo>
                      <a:pt x="13" y="56"/>
                    </a:lnTo>
                    <a:lnTo>
                      <a:pt x="9" y="50"/>
                    </a:lnTo>
                    <a:lnTo>
                      <a:pt x="6" y="44"/>
                    </a:lnTo>
                    <a:lnTo>
                      <a:pt x="4" y="37"/>
                    </a:lnTo>
                    <a:lnTo>
                      <a:pt x="2" y="30"/>
                    </a:lnTo>
                    <a:lnTo>
                      <a:pt x="2" y="22"/>
                    </a:lnTo>
                    <a:lnTo>
                      <a:pt x="2" y="15"/>
                    </a:lnTo>
                    <a:lnTo>
                      <a:pt x="4" y="8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0" y="22"/>
                    </a:lnTo>
                    <a:lnTo>
                      <a:pt x="1" y="30"/>
                    </a:lnTo>
                    <a:lnTo>
                      <a:pt x="2" y="37"/>
                    </a:lnTo>
                    <a:lnTo>
                      <a:pt x="5" y="44"/>
                    </a:lnTo>
                    <a:lnTo>
                      <a:pt x="8" y="51"/>
                    </a:lnTo>
                    <a:lnTo>
                      <a:pt x="12" y="57"/>
                    </a:lnTo>
                    <a:lnTo>
                      <a:pt x="13" y="58"/>
                    </a:lnTo>
                    <a:lnTo>
                      <a:pt x="12" y="57"/>
                    </a:lnTo>
                    <a:lnTo>
                      <a:pt x="13" y="58"/>
                    </a:lnTo>
                    <a:lnTo>
                      <a:pt x="13" y="56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3" name="Freeform 155"/>
              <p:cNvSpPr>
                <a:spLocks/>
              </p:cNvSpPr>
              <p:nvPr/>
            </p:nvSpPr>
            <p:spPr bwMode="auto">
              <a:xfrm rot="10923573" flipH="1">
                <a:off x="165031" y="24216"/>
                <a:ext cx="66303" cy="48978"/>
              </a:xfrm>
              <a:custGeom>
                <a:avLst/>
                <a:gdLst>
                  <a:gd name="T0" fmla="*/ 2147483647 w 43"/>
                  <a:gd name="T1" fmla="*/ 2147483647 h 16"/>
                  <a:gd name="T2" fmla="*/ 2147483647 w 43"/>
                  <a:gd name="T3" fmla="*/ 2147483647 h 16"/>
                  <a:gd name="T4" fmla="*/ 2147483647 w 43"/>
                  <a:gd name="T5" fmla="*/ 2147483647 h 16"/>
                  <a:gd name="T6" fmla="*/ 2147483647 w 43"/>
                  <a:gd name="T7" fmla="*/ 2147483647 h 16"/>
                  <a:gd name="T8" fmla="*/ 2147483647 w 43"/>
                  <a:gd name="T9" fmla="*/ 2147483647 h 16"/>
                  <a:gd name="T10" fmla="*/ 2147483647 w 43"/>
                  <a:gd name="T11" fmla="*/ 2147483647 h 16"/>
                  <a:gd name="T12" fmla="*/ 2147483647 w 43"/>
                  <a:gd name="T13" fmla="*/ 0 h 16"/>
                  <a:gd name="T14" fmla="*/ 2147483647 w 43"/>
                  <a:gd name="T15" fmla="*/ 0 h 16"/>
                  <a:gd name="T16" fmla="*/ 2147483647 w 43"/>
                  <a:gd name="T17" fmla="*/ 2147483647 h 16"/>
                  <a:gd name="T18" fmla="*/ 2147483647 w 43"/>
                  <a:gd name="T19" fmla="*/ 2147483647 h 16"/>
                  <a:gd name="T20" fmla="*/ 2147483647 w 43"/>
                  <a:gd name="T21" fmla="*/ 2147483647 h 16"/>
                  <a:gd name="T22" fmla="*/ 2147483647 w 43"/>
                  <a:gd name="T23" fmla="*/ 2147483647 h 16"/>
                  <a:gd name="T24" fmla="*/ 2147483647 w 43"/>
                  <a:gd name="T25" fmla="*/ 2147483647 h 16"/>
                  <a:gd name="T26" fmla="*/ 2147483647 w 43"/>
                  <a:gd name="T27" fmla="*/ 2147483647 h 16"/>
                  <a:gd name="T28" fmla="*/ 2147483647 w 43"/>
                  <a:gd name="T29" fmla="*/ 2147483647 h 16"/>
                  <a:gd name="T30" fmla="*/ 2147483647 w 43"/>
                  <a:gd name="T31" fmla="*/ 2147483647 h 16"/>
                  <a:gd name="T32" fmla="*/ 2147483647 w 43"/>
                  <a:gd name="T33" fmla="*/ 2147483647 h 16"/>
                  <a:gd name="T34" fmla="*/ 0 w 43"/>
                  <a:gd name="T35" fmla="*/ 2147483647 h 16"/>
                  <a:gd name="T36" fmla="*/ 0 w 43"/>
                  <a:gd name="T37" fmla="*/ 2147483647 h 16"/>
                  <a:gd name="T38" fmla="*/ 2147483647 w 43"/>
                  <a:gd name="T39" fmla="*/ 2147483647 h 16"/>
                  <a:gd name="T40" fmla="*/ 2147483647 w 43"/>
                  <a:gd name="T41" fmla="*/ 2147483647 h 16"/>
                  <a:gd name="T42" fmla="*/ 2147483647 w 43"/>
                  <a:gd name="T43" fmla="*/ 2147483647 h 16"/>
                  <a:gd name="T44" fmla="*/ 2147483647 w 43"/>
                  <a:gd name="T45" fmla="*/ 2147483647 h 16"/>
                  <a:gd name="T46" fmla="*/ 2147483647 w 43"/>
                  <a:gd name="T47" fmla="*/ 2147483647 h 16"/>
                  <a:gd name="T48" fmla="*/ 2147483647 w 43"/>
                  <a:gd name="T49" fmla="*/ 2147483647 h 16"/>
                  <a:gd name="T50" fmla="*/ 2147483647 w 43"/>
                  <a:gd name="T51" fmla="*/ 2147483647 h 16"/>
                  <a:gd name="T52" fmla="*/ 2147483647 w 43"/>
                  <a:gd name="T53" fmla="*/ 2147483647 h 16"/>
                  <a:gd name="T54" fmla="*/ 2147483647 w 43"/>
                  <a:gd name="T55" fmla="*/ 2147483647 h 16"/>
                  <a:gd name="T56" fmla="*/ 2147483647 w 43"/>
                  <a:gd name="T57" fmla="*/ 2147483647 h 16"/>
                  <a:gd name="T58" fmla="*/ 2147483647 w 43"/>
                  <a:gd name="T59" fmla="*/ 2147483647 h 16"/>
                  <a:gd name="T60" fmla="*/ 2147483647 w 43"/>
                  <a:gd name="T61" fmla="*/ 2147483647 h 16"/>
                  <a:gd name="T62" fmla="*/ 2147483647 w 43"/>
                  <a:gd name="T63" fmla="*/ 2147483647 h 16"/>
                  <a:gd name="T64" fmla="*/ 2147483647 w 43"/>
                  <a:gd name="T65" fmla="*/ 2147483647 h 16"/>
                  <a:gd name="T66" fmla="*/ 2147483647 w 43"/>
                  <a:gd name="T67" fmla="*/ 2147483647 h 16"/>
                  <a:gd name="T68" fmla="*/ 2147483647 w 43"/>
                  <a:gd name="T69" fmla="*/ 2147483647 h 16"/>
                  <a:gd name="T70" fmla="*/ 2147483647 w 43"/>
                  <a:gd name="T71" fmla="*/ 2147483647 h 16"/>
                  <a:gd name="T72" fmla="*/ 2147483647 w 43"/>
                  <a:gd name="T73" fmla="*/ 2147483647 h 16"/>
                  <a:gd name="T74" fmla="*/ 2147483647 w 43"/>
                  <a:gd name="T75" fmla="*/ 2147483647 h 16"/>
                  <a:gd name="T76" fmla="*/ 2147483647 w 43"/>
                  <a:gd name="T77" fmla="*/ 2147483647 h 16"/>
                  <a:gd name="T78" fmla="*/ 2147483647 w 43"/>
                  <a:gd name="T79" fmla="*/ 2147483647 h 1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43"/>
                  <a:gd name="T121" fmla="*/ 0 h 16"/>
                  <a:gd name="T122" fmla="*/ 43 w 43"/>
                  <a:gd name="T123" fmla="*/ 16 h 1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43" h="16">
                    <a:moveTo>
                      <a:pt x="43" y="14"/>
                    </a:moveTo>
                    <a:lnTo>
                      <a:pt x="43" y="13"/>
                    </a:lnTo>
                    <a:lnTo>
                      <a:pt x="42" y="9"/>
                    </a:lnTo>
                    <a:lnTo>
                      <a:pt x="41" y="6"/>
                    </a:lnTo>
                    <a:lnTo>
                      <a:pt x="39" y="3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9" y="2"/>
                    </a:lnTo>
                    <a:lnTo>
                      <a:pt x="26" y="3"/>
                    </a:lnTo>
                    <a:lnTo>
                      <a:pt x="23" y="5"/>
                    </a:lnTo>
                    <a:lnTo>
                      <a:pt x="20" y="6"/>
                    </a:lnTo>
                    <a:lnTo>
                      <a:pt x="17" y="8"/>
                    </a:lnTo>
                    <a:lnTo>
                      <a:pt x="13" y="10"/>
                    </a:lnTo>
                    <a:lnTo>
                      <a:pt x="9" y="12"/>
                    </a:lnTo>
                    <a:lnTo>
                      <a:pt x="5" y="13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5" y="14"/>
                    </a:lnTo>
                    <a:lnTo>
                      <a:pt x="9" y="13"/>
                    </a:lnTo>
                    <a:lnTo>
                      <a:pt x="14" y="11"/>
                    </a:lnTo>
                    <a:lnTo>
                      <a:pt x="17" y="9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7" y="5"/>
                    </a:lnTo>
                    <a:lnTo>
                      <a:pt x="29" y="3"/>
                    </a:lnTo>
                    <a:lnTo>
                      <a:pt x="32" y="2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7" y="3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41" y="9"/>
                    </a:lnTo>
                    <a:lnTo>
                      <a:pt x="42" y="13"/>
                    </a:lnTo>
                    <a:lnTo>
                      <a:pt x="42" y="12"/>
                    </a:lnTo>
                    <a:lnTo>
                      <a:pt x="43" y="14"/>
                    </a:lnTo>
                    <a:lnTo>
                      <a:pt x="43" y="13"/>
                    </a:lnTo>
                    <a:lnTo>
                      <a:pt x="43" y="14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4" name="Freeform 156"/>
              <p:cNvSpPr>
                <a:spLocks/>
              </p:cNvSpPr>
              <p:nvPr/>
            </p:nvSpPr>
            <p:spPr bwMode="auto">
              <a:xfrm rot="10923573" flipH="1">
                <a:off x="83126" y="-2966"/>
                <a:ext cx="40325" cy="64851"/>
              </a:xfrm>
              <a:custGeom>
                <a:avLst/>
                <a:gdLst>
                  <a:gd name="T0" fmla="*/ 0 w 28"/>
                  <a:gd name="T1" fmla="*/ 2147483647 h 19"/>
                  <a:gd name="T2" fmla="*/ 0 w 28"/>
                  <a:gd name="T3" fmla="*/ 2147483647 h 19"/>
                  <a:gd name="T4" fmla="*/ 2147483647 w 28"/>
                  <a:gd name="T5" fmla="*/ 2147483647 h 19"/>
                  <a:gd name="T6" fmla="*/ 2147483647 w 28"/>
                  <a:gd name="T7" fmla="*/ 2147483647 h 19"/>
                  <a:gd name="T8" fmla="*/ 2147483647 w 28"/>
                  <a:gd name="T9" fmla="*/ 2147483647 h 19"/>
                  <a:gd name="T10" fmla="*/ 2147483647 w 28"/>
                  <a:gd name="T11" fmla="*/ 2147483647 h 19"/>
                  <a:gd name="T12" fmla="*/ 2147483647 w 28"/>
                  <a:gd name="T13" fmla="*/ 2147483647 h 19"/>
                  <a:gd name="T14" fmla="*/ 2147483647 w 28"/>
                  <a:gd name="T15" fmla="*/ 2147483647 h 19"/>
                  <a:gd name="T16" fmla="*/ 2147483647 w 28"/>
                  <a:gd name="T17" fmla="*/ 2147483647 h 19"/>
                  <a:gd name="T18" fmla="*/ 2147483647 w 28"/>
                  <a:gd name="T19" fmla="*/ 2147483647 h 19"/>
                  <a:gd name="T20" fmla="*/ 2147483647 w 28"/>
                  <a:gd name="T21" fmla="*/ 2147483647 h 19"/>
                  <a:gd name="T22" fmla="*/ 2147483647 w 28"/>
                  <a:gd name="T23" fmla="*/ 2147483647 h 19"/>
                  <a:gd name="T24" fmla="*/ 2147483647 w 28"/>
                  <a:gd name="T25" fmla="*/ 2147483647 h 19"/>
                  <a:gd name="T26" fmla="*/ 2147483647 w 28"/>
                  <a:gd name="T27" fmla="*/ 2147483647 h 19"/>
                  <a:gd name="T28" fmla="*/ 2147483647 w 28"/>
                  <a:gd name="T29" fmla="*/ 2147483647 h 19"/>
                  <a:gd name="T30" fmla="*/ 2147483647 w 28"/>
                  <a:gd name="T31" fmla="*/ 2147483647 h 19"/>
                  <a:gd name="T32" fmla="*/ 2147483647 w 28"/>
                  <a:gd name="T33" fmla="*/ 2147483647 h 19"/>
                  <a:gd name="T34" fmla="*/ 2147483647 w 28"/>
                  <a:gd name="T35" fmla="*/ 2147483647 h 19"/>
                  <a:gd name="T36" fmla="*/ 2147483647 w 28"/>
                  <a:gd name="T37" fmla="*/ 2147483647 h 19"/>
                  <a:gd name="T38" fmla="*/ 2147483647 w 28"/>
                  <a:gd name="T39" fmla="*/ 2147483647 h 19"/>
                  <a:gd name="T40" fmla="*/ 2147483647 w 28"/>
                  <a:gd name="T41" fmla="*/ 2147483647 h 19"/>
                  <a:gd name="T42" fmla="*/ 2147483647 w 28"/>
                  <a:gd name="T43" fmla="*/ 2147483647 h 19"/>
                  <a:gd name="T44" fmla="*/ 2147483647 w 28"/>
                  <a:gd name="T45" fmla="*/ 2147483647 h 19"/>
                  <a:gd name="T46" fmla="*/ 2147483647 w 28"/>
                  <a:gd name="T47" fmla="*/ 2147483647 h 19"/>
                  <a:gd name="T48" fmla="*/ 2147483647 w 28"/>
                  <a:gd name="T49" fmla="*/ 2147483647 h 19"/>
                  <a:gd name="T50" fmla="*/ 2147483647 w 28"/>
                  <a:gd name="T51" fmla="*/ 2147483647 h 19"/>
                  <a:gd name="T52" fmla="*/ 2147483647 w 28"/>
                  <a:gd name="T53" fmla="*/ 2147483647 h 19"/>
                  <a:gd name="T54" fmla="*/ 2147483647 w 28"/>
                  <a:gd name="T55" fmla="*/ 2147483647 h 19"/>
                  <a:gd name="T56" fmla="*/ 2147483647 w 28"/>
                  <a:gd name="T57" fmla="*/ 2147483647 h 19"/>
                  <a:gd name="T58" fmla="*/ 2147483647 w 28"/>
                  <a:gd name="T59" fmla="*/ 2147483647 h 19"/>
                  <a:gd name="T60" fmla="*/ 2147483647 w 28"/>
                  <a:gd name="T61" fmla="*/ 2147483647 h 19"/>
                  <a:gd name="T62" fmla="*/ 2147483647 w 28"/>
                  <a:gd name="T63" fmla="*/ 2147483647 h 19"/>
                  <a:gd name="T64" fmla="*/ 2147483647 w 28"/>
                  <a:gd name="T65" fmla="*/ 2147483647 h 19"/>
                  <a:gd name="T66" fmla="*/ 2147483647 w 28"/>
                  <a:gd name="T67" fmla="*/ 2147483647 h 19"/>
                  <a:gd name="T68" fmla="*/ 2147483647 w 28"/>
                  <a:gd name="T69" fmla="*/ 0 h 19"/>
                  <a:gd name="T70" fmla="*/ 2147483647 w 28"/>
                  <a:gd name="T71" fmla="*/ 0 h 19"/>
                  <a:gd name="T72" fmla="*/ 0 w 28"/>
                  <a:gd name="T73" fmla="*/ 2147483647 h 1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8"/>
                  <a:gd name="T112" fmla="*/ 0 h 19"/>
                  <a:gd name="T113" fmla="*/ 28 w 28"/>
                  <a:gd name="T114" fmla="*/ 19 h 1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8" h="19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6" y="7"/>
                    </a:lnTo>
                    <a:lnTo>
                      <a:pt x="8" y="8"/>
                    </a:lnTo>
                    <a:lnTo>
                      <a:pt x="9" y="9"/>
                    </a:lnTo>
                    <a:lnTo>
                      <a:pt x="11" y="10"/>
                    </a:lnTo>
                    <a:lnTo>
                      <a:pt x="13" y="11"/>
                    </a:lnTo>
                    <a:lnTo>
                      <a:pt x="15" y="12"/>
                    </a:lnTo>
                    <a:lnTo>
                      <a:pt x="16" y="13"/>
                    </a:lnTo>
                    <a:lnTo>
                      <a:pt x="18" y="14"/>
                    </a:lnTo>
                    <a:lnTo>
                      <a:pt x="20" y="15"/>
                    </a:lnTo>
                    <a:lnTo>
                      <a:pt x="22" y="16"/>
                    </a:lnTo>
                    <a:lnTo>
                      <a:pt x="24" y="17"/>
                    </a:lnTo>
                    <a:lnTo>
                      <a:pt x="26" y="18"/>
                    </a:lnTo>
                    <a:lnTo>
                      <a:pt x="28" y="19"/>
                    </a:lnTo>
                    <a:lnTo>
                      <a:pt x="28" y="18"/>
                    </a:lnTo>
                    <a:lnTo>
                      <a:pt x="26" y="17"/>
                    </a:lnTo>
                    <a:lnTo>
                      <a:pt x="25" y="16"/>
                    </a:lnTo>
                    <a:lnTo>
                      <a:pt x="23" y="15"/>
                    </a:lnTo>
                    <a:lnTo>
                      <a:pt x="21" y="14"/>
                    </a:lnTo>
                    <a:lnTo>
                      <a:pt x="19" y="13"/>
                    </a:lnTo>
                    <a:lnTo>
                      <a:pt x="17" y="12"/>
                    </a:lnTo>
                    <a:lnTo>
                      <a:pt x="15" y="11"/>
                    </a:lnTo>
                    <a:lnTo>
                      <a:pt x="14" y="10"/>
                    </a:lnTo>
                    <a:lnTo>
                      <a:pt x="12" y="9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5" name="Freeform 157"/>
              <p:cNvSpPr>
                <a:spLocks/>
              </p:cNvSpPr>
              <p:nvPr/>
            </p:nvSpPr>
            <p:spPr bwMode="auto">
              <a:xfrm rot="10923573" flipH="1">
                <a:off x="65698" y="182812"/>
                <a:ext cx="19482" cy="129700"/>
              </a:xfrm>
              <a:custGeom>
                <a:avLst/>
                <a:gdLst>
                  <a:gd name="T0" fmla="*/ 2147483647 w 13"/>
                  <a:gd name="T1" fmla="*/ 0 h 34"/>
                  <a:gd name="T2" fmla="*/ 2147483647 w 13"/>
                  <a:gd name="T3" fmla="*/ 0 h 34"/>
                  <a:gd name="T4" fmla="*/ 2147483647 w 13"/>
                  <a:gd name="T5" fmla="*/ 2147483647 h 34"/>
                  <a:gd name="T6" fmla="*/ 2147483647 w 13"/>
                  <a:gd name="T7" fmla="*/ 2147483647 h 34"/>
                  <a:gd name="T8" fmla="*/ 2147483647 w 13"/>
                  <a:gd name="T9" fmla="*/ 2147483647 h 34"/>
                  <a:gd name="T10" fmla="*/ 2147483647 w 13"/>
                  <a:gd name="T11" fmla="*/ 2147483647 h 34"/>
                  <a:gd name="T12" fmla="*/ 2147483647 w 13"/>
                  <a:gd name="T13" fmla="*/ 2147483647 h 34"/>
                  <a:gd name="T14" fmla="*/ 2147483647 w 13"/>
                  <a:gd name="T15" fmla="*/ 2147483647 h 34"/>
                  <a:gd name="T16" fmla="*/ 2147483647 w 13"/>
                  <a:gd name="T17" fmla="*/ 2147483647 h 34"/>
                  <a:gd name="T18" fmla="*/ 0 w 13"/>
                  <a:gd name="T19" fmla="*/ 2147483647 h 34"/>
                  <a:gd name="T20" fmla="*/ 2147483647 w 13"/>
                  <a:gd name="T21" fmla="*/ 2147483647 h 34"/>
                  <a:gd name="T22" fmla="*/ 2147483647 w 13"/>
                  <a:gd name="T23" fmla="*/ 2147483647 h 34"/>
                  <a:gd name="T24" fmla="*/ 2147483647 w 13"/>
                  <a:gd name="T25" fmla="*/ 2147483647 h 34"/>
                  <a:gd name="T26" fmla="*/ 2147483647 w 13"/>
                  <a:gd name="T27" fmla="*/ 2147483647 h 34"/>
                  <a:gd name="T28" fmla="*/ 2147483647 w 13"/>
                  <a:gd name="T29" fmla="*/ 2147483647 h 34"/>
                  <a:gd name="T30" fmla="*/ 2147483647 w 13"/>
                  <a:gd name="T31" fmla="*/ 2147483647 h 34"/>
                  <a:gd name="T32" fmla="*/ 2147483647 w 13"/>
                  <a:gd name="T33" fmla="*/ 2147483647 h 34"/>
                  <a:gd name="T34" fmla="*/ 2147483647 w 13"/>
                  <a:gd name="T35" fmla="*/ 2147483647 h 34"/>
                  <a:gd name="T36" fmla="*/ 2147483647 w 13"/>
                  <a:gd name="T37" fmla="*/ 2147483647 h 34"/>
                  <a:gd name="T38" fmla="*/ 2147483647 w 13"/>
                  <a:gd name="T39" fmla="*/ 2147483647 h 34"/>
                  <a:gd name="T40" fmla="*/ 2147483647 w 13"/>
                  <a:gd name="T41" fmla="*/ 0 h 3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"/>
                  <a:gd name="T64" fmla="*/ 0 h 34"/>
                  <a:gd name="T65" fmla="*/ 13 w 13"/>
                  <a:gd name="T66" fmla="*/ 34 h 3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" h="34">
                    <a:moveTo>
                      <a:pt x="12" y="0"/>
                    </a:moveTo>
                    <a:lnTo>
                      <a:pt x="12" y="0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3" y="21"/>
                    </a:lnTo>
                    <a:lnTo>
                      <a:pt x="2" y="25"/>
                    </a:lnTo>
                    <a:lnTo>
                      <a:pt x="1" y="29"/>
                    </a:lnTo>
                    <a:lnTo>
                      <a:pt x="0" y="33"/>
                    </a:lnTo>
                    <a:lnTo>
                      <a:pt x="1" y="34"/>
                    </a:lnTo>
                    <a:lnTo>
                      <a:pt x="3" y="29"/>
                    </a:lnTo>
                    <a:lnTo>
                      <a:pt x="4" y="25"/>
                    </a:lnTo>
                    <a:lnTo>
                      <a:pt x="5" y="21"/>
                    </a:lnTo>
                    <a:lnTo>
                      <a:pt x="6" y="17"/>
                    </a:lnTo>
                    <a:lnTo>
                      <a:pt x="7" y="13"/>
                    </a:lnTo>
                    <a:lnTo>
                      <a:pt x="9" y="9"/>
                    </a:lnTo>
                    <a:lnTo>
                      <a:pt x="11" y="5"/>
                    </a:lnTo>
                    <a:lnTo>
                      <a:pt x="13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6" name="Freeform 158"/>
              <p:cNvSpPr>
                <a:spLocks/>
              </p:cNvSpPr>
              <p:nvPr/>
            </p:nvSpPr>
            <p:spPr bwMode="auto">
              <a:xfrm rot="10923573" flipH="1">
                <a:off x="81165" y="313606"/>
                <a:ext cx="46819" cy="96596"/>
              </a:xfrm>
              <a:custGeom>
                <a:avLst/>
                <a:gdLst>
                  <a:gd name="T0" fmla="*/ 2147483647 w 33"/>
                  <a:gd name="T1" fmla="*/ 0 h 26"/>
                  <a:gd name="T2" fmla="*/ 2147483647 w 33"/>
                  <a:gd name="T3" fmla="*/ 0 h 26"/>
                  <a:gd name="T4" fmla="*/ 2147483647 w 33"/>
                  <a:gd name="T5" fmla="*/ 2147483647 h 26"/>
                  <a:gd name="T6" fmla="*/ 2147483647 w 33"/>
                  <a:gd name="T7" fmla="*/ 2147483647 h 26"/>
                  <a:gd name="T8" fmla="*/ 2147483647 w 33"/>
                  <a:gd name="T9" fmla="*/ 2147483647 h 26"/>
                  <a:gd name="T10" fmla="*/ 2147483647 w 33"/>
                  <a:gd name="T11" fmla="*/ 2147483647 h 26"/>
                  <a:gd name="T12" fmla="*/ 2147483647 w 33"/>
                  <a:gd name="T13" fmla="*/ 2147483647 h 26"/>
                  <a:gd name="T14" fmla="*/ 2147483647 w 33"/>
                  <a:gd name="T15" fmla="*/ 2147483647 h 26"/>
                  <a:gd name="T16" fmla="*/ 2147483647 w 33"/>
                  <a:gd name="T17" fmla="*/ 2147483647 h 26"/>
                  <a:gd name="T18" fmla="*/ 2147483647 w 33"/>
                  <a:gd name="T19" fmla="*/ 2147483647 h 26"/>
                  <a:gd name="T20" fmla="*/ 2147483647 w 33"/>
                  <a:gd name="T21" fmla="*/ 2147483647 h 26"/>
                  <a:gd name="T22" fmla="*/ 2147483647 w 33"/>
                  <a:gd name="T23" fmla="*/ 2147483647 h 26"/>
                  <a:gd name="T24" fmla="*/ 2147483647 w 33"/>
                  <a:gd name="T25" fmla="*/ 2147483647 h 26"/>
                  <a:gd name="T26" fmla="*/ 2147483647 w 33"/>
                  <a:gd name="T27" fmla="*/ 2147483647 h 26"/>
                  <a:gd name="T28" fmla="*/ 2147483647 w 33"/>
                  <a:gd name="T29" fmla="*/ 2147483647 h 26"/>
                  <a:gd name="T30" fmla="*/ 2147483647 w 33"/>
                  <a:gd name="T31" fmla="*/ 2147483647 h 26"/>
                  <a:gd name="T32" fmla="*/ 2147483647 w 33"/>
                  <a:gd name="T33" fmla="*/ 2147483647 h 26"/>
                  <a:gd name="T34" fmla="*/ 0 w 33"/>
                  <a:gd name="T35" fmla="*/ 2147483647 h 26"/>
                  <a:gd name="T36" fmla="*/ 2147483647 w 33"/>
                  <a:gd name="T37" fmla="*/ 2147483647 h 26"/>
                  <a:gd name="T38" fmla="*/ 2147483647 w 33"/>
                  <a:gd name="T39" fmla="*/ 2147483647 h 26"/>
                  <a:gd name="T40" fmla="*/ 2147483647 w 33"/>
                  <a:gd name="T41" fmla="*/ 2147483647 h 26"/>
                  <a:gd name="T42" fmla="*/ 2147483647 w 33"/>
                  <a:gd name="T43" fmla="*/ 2147483647 h 26"/>
                  <a:gd name="T44" fmla="*/ 2147483647 w 33"/>
                  <a:gd name="T45" fmla="*/ 2147483647 h 26"/>
                  <a:gd name="T46" fmla="*/ 2147483647 w 33"/>
                  <a:gd name="T47" fmla="*/ 2147483647 h 26"/>
                  <a:gd name="T48" fmla="*/ 2147483647 w 33"/>
                  <a:gd name="T49" fmla="*/ 2147483647 h 26"/>
                  <a:gd name="T50" fmla="*/ 2147483647 w 33"/>
                  <a:gd name="T51" fmla="*/ 2147483647 h 26"/>
                  <a:gd name="T52" fmla="*/ 2147483647 w 33"/>
                  <a:gd name="T53" fmla="*/ 2147483647 h 26"/>
                  <a:gd name="T54" fmla="*/ 2147483647 w 33"/>
                  <a:gd name="T55" fmla="*/ 2147483647 h 26"/>
                  <a:gd name="T56" fmla="*/ 2147483647 w 33"/>
                  <a:gd name="T57" fmla="*/ 2147483647 h 26"/>
                  <a:gd name="T58" fmla="*/ 2147483647 w 33"/>
                  <a:gd name="T59" fmla="*/ 2147483647 h 26"/>
                  <a:gd name="T60" fmla="*/ 2147483647 w 33"/>
                  <a:gd name="T61" fmla="*/ 2147483647 h 26"/>
                  <a:gd name="T62" fmla="*/ 2147483647 w 33"/>
                  <a:gd name="T63" fmla="*/ 2147483647 h 26"/>
                  <a:gd name="T64" fmla="*/ 2147483647 w 33"/>
                  <a:gd name="T65" fmla="*/ 2147483647 h 26"/>
                  <a:gd name="T66" fmla="*/ 2147483647 w 33"/>
                  <a:gd name="T67" fmla="*/ 2147483647 h 26"/>
                  <a:gd name="T68" fmla="*/ 2147483647 w 33"/>
                  <a:gd name="T69" fmla="*/ 2147483647 h 26"/>
                  <a:gd name="T70" fmla="*/ 2147483647 w 33"/>
                  <a:gd name="T71" fmla="*/ 2147483647 h 26"/>
                  <a:gd name="T72" fmla="*/ 2147483647 w 33"/>
                  <a:gd name="T73" fmla="*/ 0 h 2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3"/>
                  <a:gd name="T112" fmla="*/ 0 h 26"/>
                  <a:gd name="T113" fmla="*/ 33 w 33"/>
                  <a:gd name="T114" fmla="*/ 26 h 2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3" h="26">
                    <a:moveTo>
                      <a:pt x="32" y="0"/>
                    </a:moveTo>
                    <a:lnTo>
                      <a:pt x="32" y="0"/>
                    </a:lnTo>
                    <a:lnTo>
                      <a:pt x="30" y="1"/>
                    </a:lnTo>
                    <a:lnTo>
                      <a:pt x="28" y="2"/>
                    </a:lnTo>
                    <a:lnTo>
                      <a:pt x="25" y="3"/>
                    </a:lnTo>
                    <a:lnTo>
                      <a:pt x="23" y="5"/>
                    </a:lnTo>
                    <a:lnTo>
                      <a:pt x="21" y="6"/>
                    </a:lnTo>
                    <a:lnTo>
                      <a:pt x="19" y="7"/>
                    </a:lnTo>
                    <a:lnTo>
                      <a:pt x="17" y="9"/>
                    </a:lnTo>
                    <a:lnTo>
                      <a:pt x="15" y="10"/>
                    </a:lnTo>
                    <a:lnTo>
                      <a:pt x="13" y="12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7" y="17"/>
                    </a:lnTo>
                    <a:lnTo>
                      <a:pt x="5" y="19"/>
                    </a:lnTo>
                    <a:lnTo>
                      <a:pt x="3" y="21"/>
                    </a:lnTo>
                    <a:lnTo>
                      <a:pt x="2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3" y="24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5"/>
                    </a:lnTo>
                    <a:lnTo>
                      <a:pt x="14" y="13"/>
                    </a:lnTo>
                    <a:lnTo>
                      <a:pt x="16" y="11"/>
                    </a:lnTo>
                    <a:lnTo>
                      <a:pt x="17" y="10"/>
                    </a:lnTo>
                    <a:lnTo>
                      <a:pt x="20" y="9"/>
                    </a:lnTo>
                    <a:lnTo>
                      <a:pt x="22" y="7"/>
                    </a:lnTo>
                    <a:lnTo>
                      <a:pt x="24" y="6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30" y="3"/>
                    </a:lnTo>
                    <a:lnTo>
                      <a:pt x="33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7" name="Freeform 159"/>
              <p:cNvSpPr>
                <a:spLocks/>
              </p:cNvSpPr>
              <p:nvPr/>
            </p:nvSpPr>
            <p:spPr bwMode="auto">
              <a:xfrm rot="10923573" flipH="1">
                <a:off x="126526" y="380182"/>
                <a:ext cx="53314" cy="47617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2147483647 h 10"/>
                  <a:gd name="T4" fmla="*/ 2147483647 w 35"/>
                  <a:gd name="T5" fmla="*/ 2147483647 h 10"/>
                  <a:gd name="T6" fmla="*/ 2147483647 w 35"/>
                  <a:gd name="T7" fmla="*/ 2147483647 h 10"/>
                  <a:gd name="T8" fmla="*/ 2147483647 w 35"/>
                  <a:gd name="T9" fmla="*/ 0 h 10"/>
                  <a:gd name="T10" fmla="*/ 2147483647 w 35"/>
                  <a:gd name="T11" fmla="*/ 0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2147483647 w 35"/>
                  <a:gd name="T29" fmla="*/ 2147483647 h 10"/>
                  <a:gd name="T30" fmla="*/ 2147483647 w 35"/>
                  <a:gd name="T31" fmla="*/ 2147483647 h 10"/>
                  <a:gd name="T32" fmla="*/ 2147483647 w 35"/>
                  <a:gd name="T33" fmla="*/ 2147483647 h 10"/>
                  <a:gd name="T34" fmla="*/ 0 w 35"/>
                  <a:gd name="T35" fmla="*/ 2147483647 h 10"/>
                  <a:gd name="T36" fmla="*/ 2147483647 w 35"/>
                  <a:gd name="T37" fmla="*/ 2147483647 h 10"/>
                  <a:gd name="T38" fmla="*/ 2147483647 w 35"/>
                  <a:gd name="T39" fmla="*/ 2147483647 h 10"/>
                  <a:gd name="T40" fmla="*/ 2147483647 w 35"/>
                  <a:gd name="T41" fmla="*/ 2147483647 h 10"/>
                  <a:gd name="T42" fmla="*/ 2147483647 w 35"/>
                  <a:gd name="T43" fmla="*/ 2147483647 h 10"/>
                  <a:gd name="T44" fmla="*/ 2147483647 w 35"/>
                  <a:gd name="T45" fmla="*/ 2147483647 h 10"/>
                  <a:gd name="T46" fmla="*/ 2147483647 w 35"/>
                  <a:gd name="T47" fmla="*/ 2147483647 h 10"/>
                  <a:gd name="T48" fmla="*/ 2147483647 w 35"/>
                  <a:gd name="T49" fmla="*/ 2147483647 h 10"/>
                  <a:gd name="T50" fmla="*/ 2147483647 w 35"/>
                  <a:gd name="T51" fmla="*/ 2147483647 h 10"/>
                  <a:gd name="T52" fmla="*/ 2147483647 w 35"/>
                  <a:gd name="T53" fmla="*/ 2147483647 h 10"/>
                  <a:gd name="T54" fmla="*/ 2147483647 w 35"/>
                  <a:gd name="T55" fmla="*/ 2147483647 h 10"/>
                  <a:gd name="T56" fmla="*/ 2147483647 w 35"/>
                  <a:gd name="T57" fmla="*/ 2147483647 h 10"/>
                  <a:gd name="T58" fmla="*/ 2147483647 w 35"/>
                  <a:gd name="T59" fmla="*/ 2147483647 h 10"/>
                  <a:gd name="T60" fmla="*/ 2147483647 w 35"/>
                  <a:gd name="T61" fmla="*/ 2147483647 h 10"/>
                  <a:gd name="T62" fmla="*/ 2147483647 w 35"/>
                  <a:gd name="T63" fmla="*/ 2147483647 h 10"/>
                  <a:gd name="T64" fmla="*/ 2147483647 w 35"/>
                  <a:gd name="T65" fmla="*/ 2147483647 h 10"/>
                  <a:gd name="T66" fmla="*/ 2147483647 w 35"/>
                  <a:gd name="T67" fmla="*/ 2147483647 h 10"/>
                  <a:gd name="T68" fmla="*/ 2147483647 w 35"/>
                  <a:gd name="T69" fmla="*/ 2147483647 h 10"/>
                  <a:gd name="T70" fmla="*/ 2147483647 w 35"/>
                  <a:gd name="T71" fmla="*/ 2147483647 h 10"/>
                  <a:gd name="T72" fmla="*/ 2147483647 w 35"/>
                  <a:gd name="T73" fmla="*/ 2147483647 h 1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5"/>
                  <a:gd name="T112" fmla="*/ 0 h 10"/>
                  <a:gd name="T113" fmla="*/ 35 w 35"/>
                  <a:gd name="T114" fmla="*/ 10 h 1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5" h="10">
                    <a:moveTo>
                      <a:pt x="35" y="2"/>
                    </a:moveTo>
                    <a:lnTo>
                      <a:pt x="35" y="2"/>
                    </a:lnTo>
                    <a:lnTo>
                      <a:pt x="32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3" y="9"/>
                    </a:lnTo>
                    <a:lnTo>
                      <a:pt x="5" y="8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2" y="3"/>
                    </a:lnTo>
                    <a:lnTo>
                      <a:pt x="34" y="3"/>
                    </a:lnTo>
                    <a:lnTo>
                      <a:pt x="35" y="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8" name="Freeform 160"/>
              <p:cNvSpPr>
                <a:spLocks/>
              </p:cNvSpPr>
              <p:nvPr/>
            </p:nvSpPr>
            <p:spPr bwMode="auto">
              <a:xfrm rot="10923573" flipH="1">
                <a:off x="173883" y="348953"/>
                <a:ext cx="66303" cy="80723"/>
              </a:xfrm>
              <a:custGeom>
                <a:avLst/>
                <a:gdLst>
                  <a:gd name="T0" fmla="*/ 2147483647 w 43"/>
                  <a:gd name="T1" fmla="*/ 2147483647 h 21"/>
                  <a:gd name="T2" fmla="*/ 2147483647 w 43"/>
                  <a:gd name="T3" fmla="*/ 2147483647 h 21"/>
                  <a:gd name="T4" fmla="*/ 2147483647 w 43"/>
                  <a:gd name="T5" fmla="*/ 2147483647 h 21"/>
                  <a:gd name="T6" fmla="*/ 2147483647 w 43"/>
                  <a:gd name="T7" fmla="*/ 2147483647 h 21"/>
                  <a:gd name="T8" fmla="*/ 2147483647 w 43"/>
                  <a:gd name="T9" fmla="*/ 2147483647 h 21"/>
                  <a:gd name="T10" fmla="*/ 2147483647 w 43"/>
                  <a:gd name="T11" fmla="*/ 2147483647 h 21"/>
                  <a:gd name="T12" fmla="*/ 2147483647 w 43"/>
                  <a:gd name="T13" fmla="*/ 2147483647 h 21"/>
                  <a:gd name="T14" fmla="*/ 2147483647 w 43"/>
                  <a:gd name="T15" fmla="*/ 2147483647 h 21"/>
                  <a:gd name="T16" fmla="*/ 2147483647 w 43"/>
                  <a:gd name="T17" fmla="*/ 2147483647 h 21"/>
                  <a:gd name="T18" fmla="*/ 2147483647 w 43"/>
                  <a:gd name="T19" fmla="*/ 2147483647 h 21"/>
                  <a:gd name="T20" fmla="*/ 2147483647 w 43"/>
                  <a:gd name="T21" fmla="*/ 2147483647 h 21"/>
                  <a:gd name="T22" fmla="*/ 2147483647 w 43"/>
                  <a:gd name="T23" fmla="*/ 2147483647 h 21"/>
                  <a:gd name="T24" fmla="*/ 2147483647 w 43"/>
                  <a:gd name="T25" fmla="*/ 2147483647 h 21"/>
                  <a:gd name="T26" fmla="*/ 2147483647 w 43"/>
                  <a:gd name="T27" fmla="*/ 2147483647 h 21"/>
                  <a:gd name="T28" fmla="*/ 2147483647 w 43"/>
                  <a:gd name="T29" fmla="*/ 2147483647 h 21"/>
                  <a:gd name="T30" fmla="*/ 2147483647 w 43"/>
                  <a:gd name="T31" fmla="*/ 2147483647 h 21"/>
                  <a:gd name="T32" fmla="*/ 2147483647 w 43"/>
                  <a:gd name="T33" fmla="*/ 2147483647 h 21"/>
                  <a:gd name="T34" fmla="*/ 2147483647 w 43"/>
                  <a:gd name="T35" fmla="*/ 0 h 21"/>
                  <a:gd name="T36" fmla="*/ 0 w 43"/>
                  <a:gd name="T37" fmla="*/ 2147483647 h 21"/>
                  <a:gd name="T38" fmla="*/ 2147483647 w 43"/>
                  <a:gd name="T39" fmla="*/ 2147483647 h 21"/>
                  <a:gd name="T40" fmla="*/ 2147483647 w 43"/>
                  <a:gd name="T41" fmla="*/ 2147483647 h 21"/>
                  <a:gd name="T42" fmla="*/ 2147483647 w 43"/>
                  <a:gd name="T43" fmla="*/ 2147483647 h 21"/>
                  <a:gd name="T44" fmla="*/ 2147483647 w 43"/>
                  <a:gd name="T45" fmla="*/ 2147483647 h 21"/>
                  <a:gd name="T46" fmla="*/ 2147483647 w 43"/>
                  <a:gd name="T47" fmla="*/ 2147483647 h 21"/>
                  <a:gd name="T48" fmla="*/ 2147483647 w 43"/>
                  <a:gd name="T49" fmla="*/ 2147483647 h 21"/>
                  <a:gd name="T50" fmla="*/ 2147483647 w 43"/>
                  <a:gd name="T51" fmla="*/ 2147483647 h 21"/>
                  <a:gd name="T52" fmla="*/ 2147483647 w 43"/>
                  <a:gd name="T53" fmla="*/ 2147483647 h 21"/>
                  <a:gd name="T54" fmla="*/ 2147483647 w 43"/>
                  <a:gd name="T55" fmla="*/ 2147483647 h 21"/>
                  <a:gd name="T56" fmla="*/ 2147483647 w 43"/>
                  <a:gd name="T57" fmla="*/ 2147483647 h 21"/>
                  <a:gd name="T58" fmla="*/ 2147483647 w 43"/>
                  <a:gd name="T59" fmla="*/ 2147483647 h 21"/>
                  <a:gd name="T60" fmla="*/ 2147483647 w 43"/>
                  <a:gd name="T61" fmla="*/ 2147483647 h 21"/>
                  <a:gd name="T62" fmla="*/ 2147483647 w 43"/>
                  <a:gd name="T63" fmla="*/ 2147483647 h 21"/>
                  <a:gd name="T64" fmla="*/ 2147483647 w 43"/>
                  <a:gd name="T65" fmla="*/ 2147483647 h 21"/>
                  <a:gd name="T66" fmla="*/ 2147483647 w 43"/>
                  <a:gd name="T67" fmla="*/ 2147483647 h 21"/>
                  <a:gd name="T68" fmla="*/ 2147483647 w 43"/>
                  <a:gd name="T69" fmla="*/ 2147483647 h 21"/>
                  <a:gd name="T70" fmla="*/ 2147483647 w 43"/>
                  <a:gd name="T71" fmla="*/ 2147483647 h 21"/>
                  <a:gd name="T72" fmla="*/ 2147483647 w 43"/>
                  <a:gd name="T73" fmla="*/ 2147483647 h 2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3"/>
                  <a:gd name="T112" fmla="*/ 0 h 21"/>
                  <a:gd name="T113" fmla="*/ 43 w 43"/>
                  <a:gd name="T114" fmla="*/ 21 h 2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3" h="21">
                    <a:moveTo>
                      <a:pt x="43" y="20"/>
                    </a:moveTo>
                    <a:lnTo>
                      <a:pt x="43" y="20"/>
                    </a:lnTo>
                    <a:lnTo>
                      <a:pt x="41" y="18"/>
                    </a:lnTo>
                    <a:lnTo>
                      <a:pt x="38" y="16"/>
                    </a:lnTo>
                    <a:lnTo>
                      <a:pt x="36" y="15"/>
                    </a:lnTo>
                    <a:lnTo>
                      <a:pt x="33" y="13"/>
                    </a:lnTo>
                    <a:lnTo>
                      <a:pt x="31" y="12"/>
                    </a:lnTo>
                    <a:lnTo>
                      <a:pt x="28" y="11"/>
                    </a:lnTo>
                    <a:lnTo>
                      <a:pt x="25" y="9"/>
                    </a:lnTo>
                    <a:lnTo>
                      <a:pt x="22" y="8"/>
                    </a:lnTo>
                    <a:lnTo>
                      <a:pt x="20" y="7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9" y="3"/>
                    </a:lnTo>
                    <a:lnTo>
                      <a:pt x="6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11" y="6"/>
                    </a:lnTo>
                    <a:lnTo>
                      <a:pt x="14" y="7"/>
                    </a:lnTo>
                    <a:lnTo>
                      <a:pt x="17" y="8"/>
                    </a:lnTo>
                    <a:lnTo>
                      <a:pt x="19" y="9"/>
                    </a:lnTo>
                    <a:lnTo>
                      <a:pt x="22" y="10"/>
                    </a:lnTo>
                    <a:lnTo>
                      <a:pt x="25" y="11"/>
                    </a:lnTo>
                    <a:lnTo>
                      <a:pt x="27" y="12"/>
                    </a:lnTo>
                    <a:lnTo>
                      <a:pt x="30" y="13"/>
                    </a:lnTo>
                    <a:lnTo>
                      <a:pt x="32" y="15"/>
                    </a:lnTo>
                    <a:lnTo>
                      <a:pt x="35" y="16"/>
                    </a:lnTo>
                    <a:lnTo>
                      <a:pt x="37" y="17"/>
                    </a:lnTo>
                    <a:lnTo>
                      <a:pt x="40" y="19"/>
                    </a:lnTo>
                    <a:lnTo>
                      <a:pt x="42" y="21"/>
                    </a:lnTo>
                    <a:lnTo>
                      <a:pt x="43" y="2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9" name="Freeform 161"/>
              <p:cNvSpPr>
                <a:spLocks/>
              </p:cNvSpPr>
              <p:nvPr/>
            </p:nvSpPr>
            <p:spPr bwMode="auto">
              <a:xfrm rot="10923573" flipH="1">
                <a:off x="143220" y="250664"/>
                <a:ext cx="33832" cy="96596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2147483647 w 20"/>
                  <a:gd name="T13" fmla="*/ 2147483647 h 24"/>
                  <a:gd name="T14" fmla="*/ 2147483647 w 20"/>
                  <a:gd name="T15" fmla="*/ 2147483647 h 24"/>
                  <a:gd name="T16" fmla="*/ 2147483647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0 h 24"/>
                  <a:gd name="T22" fmla="*/ 2147483647 w 20"/>
                  <a:gd name="T23" fmla="*/ 2147483647 h 24"/>
                  <a:gd name="T24" fmla="*/ 2147483647 w 20"/>
                  <a:gd name="T25" fmla="*/ 2147483647 h 24"/>
                  <a:gd name="T26" fmla="*/ 2147483647 w 20"/>
                  <a:gd name="T27" fmla="*/ 2147483647 h 24"/>
                  <a:gd name="T28" fmla="*/ 2147483647 w 20"/>
                  <a:gd name="T29" fmla="*/ 2147483647 h 24"/>
                  <a:gd name="T30" fmla="*/ 2147483647 w 20"/>
                  <a:gd name="T31" fmla="*/ 2147483647 h 24"/>
                  <a:gd name="T32" fmla="*/ 2147483647 w 20"/>
                  <a:gd name="T33" fmla="*/ 2147483647 h 24"/>
                  <a:gd name="T34" fmla="*/ 2147483647 w 20"/>
                  <a:gd name="T35" fmla="*/ 2147483647 h 24"/>
                  <a:gd name="T36" fmla="*/ 0 w 20"/>
                  <a:gd name="T37" fmla="*/ 2147483647 h 24"/>
                  <a:gd name="T38" fmla="*/ 0 w 20"/>
                  <a:gd name="T39" fmla="*/ 2147483647 h 24"/>
                  <a:gd name="T40" fmla="*/ 2147483647 w 20"/>
                  <a:gd name="T41" fmla="*/ 2147483647 h 2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0"/>
                  <a:gd name="T64" fmla="*/ 0 h 24"/>
                  <a:gd name="T65" fmla="*/ 20 w 20"/>
                  <a:gd name="T66" fmla="*/ 24 h 2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0" h="24">
                    <a:moveTo>
                      <a:pt x="2" y="24"/>
                    </a:moveTo>
                    <a:lnTo>
                      <a:pt x="2" y="24"/>
                    </a:lnTo>
                    <a:lnTo>
                      <a:pt x="4" y="20"/>
                    </a:lnTo>
                    <a:lnTo>
                      <a:pt x="5" y="16"/>
                    </a:lnTo>
                    <a:lnTo>
                      <a:pt x="7" y="12"/>
                    </a:lnTo>
                    <a:lnTo>
                      <a:pt x="8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4" y="15"/>
                    </a:lnTo>
                    <a:lnTo>
                      <a:pt x="2" y="19"/>
                    </a:lnTo>
                    <a:lnTo>
                      <a:pt x="0" y="24"/>
                    </a:lnTo>
                    <a:lnTo>
                      <a:pt x="2" y="24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0" name="Freeform 162"/>
              <p:cNvSpPr>
                <a:spLocks/>
              </p:cNvSpPr>
              <p:nvPr/>
            </p:nvSpPr>
            <p:spPr bwMode="auto">
              <a:xfrm rot="10923573" flipH="1">
                <a:off x="146355" y="137009"/>
                <a:ext cx="40326" cy="145573"/>
              </a:xfrm>
              <a:custGeom>
                <a:avLst/>
                <a:gdLst>
                  <a:gd name="T0" fmla="*/ 2147483647 w 27"/>
                  <a:gd name="T1" fmla="*/ 2147483647 h 37"/>
                  <a:gd name="T2" fmla="*/ 2147483647 w 27"/>
                  <a:gd name="T3" fmla="*/ 0 h 37"/>
                  <a:gd name="T4" fmla="*/ 2147483647 w 27"/>
                  <a:gd name="T5" fmla="*/ 0 h 37"/>
                  <a:gd name="T6" fmla="*/ 2147483647 w 27"/>
                  <a:gd name="T7" fmla="*/ 0 h 37"/>
                  <a:gd name="T8" fmla="*/ 2147483647 w 27"/>
                  <a:gd name="T9" fmla="*/ 0 h 37"/>
                  <a:gd name="T10" fmla="*/ 2147483647 w 27"/>
                  <a:gd name="T11" fmla="*/ 2147483647 h 37"/>
                  <a:gd name="T12" fmla="*/ 2147483647 w 27"/>
                  <a:gd name="T13" fmla="*/ 2147483647 h 37"/>
                  <a:gd name="T14" fmla="*/ 2147483647 w 27"/>
                  <a:gd name="T15" fmla="*/ 2147483647 h 37"/>
                  <a:gd name="T16" fmla="*/ 2147483647 w 27"/>
                  <a:gd name="T17" fmla="*/ 2147483647 h 37"/>
                  <a:gd name="T18" fmla="*/ 2147483647 w 27"/>
                  <a:gd name="T19" fmla="*/ 2147483647 h 37"/>
                  <a:gd name="T20" fmla="*/ 2147483647 w 27"/>
                  <a:gd name="T21" fmla="*/ 2147483647 h 37"/>
                  <a:gd name="T22" fmla="*/ 2147483647 w 27"/>
                  <a:gd name="T23" fmla="*/ 2147483647 h 37"/>
                  <a:gd name="T24" fmla="*/ 2147483647 w 27"/>
                  <a:gd name="T25" fmla="*/ 2147483647 h 37"/>
                  <a:gd name="T26" fmla="*/ 2147483647 w 27"/>
                  <a:gd name="T27" fmla="*/ 2147483647 h 37"/>
                  <a:gd name="T28" fmla="*/ 2147483647 w 27"/>
                  <a:gd name="T29" fmla="*/ 2147483647 h 37"/>
                  <a:gd name="T30" fmla="*/ 2147483647 w 27"/>
                  <a:gd name="T31" fmla="*/ 2147483647 h 37"/>
                  <a:gd name="T32" fmla="*/ 2147483647 w 27"/>
                  <a:gd name="T33" fmla="*/ 2147483647 h 37"/>
                  <a:gd name="T34" fmla="*/ 2147483647 w 27"/>
                  <a:gd name="T35" fmla="*/ 2147483647 h 37"/>
                  <a:gd name="T36" fmla="*/ 2147483647 w 27"/>
                  <a:gd name="T37" fmla="*/ 2147483647 h 37"/>
                  <a:gd name="T38" fmla="*/ 2147483647 w 27"/>
                  <a:gd name="T39" fmla="*/ 2147483647 h 37"/>
                  <a:gd name="T40" fmla="*/ 2147483647 w 27"/>
                  <a:gd name="T41" fmla="*/ 2147483647 h 37"/>
                  <a:gd name="T42" fmla="*/ 2147483647 w 27"/>
                  <a:gd name="T43" fmla="*/ 2147483647 h 37"/>
                  <a:gd name="T44" fmla="*/ 2147483647 w 27"/>
                  <a:gd name="T45" fmla="*/ 2147483647 h 37"/>
                  <a:gd name="T46" fmla="*/ 2147483647 w 27"/>
                  <a:gd name="T47" fmla="*/ 2147483647 h 37"/>
                  <a:gd name="T48" fmla="*/ 2147483647 w 27"/>
                  <a:gd name="T49" fmla="*/ 2147483647 h 37"/>
                  <a:gd name="T50" fmla="*/ 2147483647 w 27"/>
                  <a:gd name="T51" fmla="*/ 2147483647 h 37"/>
                  <a:gd name="T52" fmla="*/ 2147483647 w 27"/>
                  <a:gd name="T53" fmla="*/ 2147483647 h 37"/>
                  <a:gd name="T54" fmla="*/ 2147483647 w 27"/>
                  <a:gd name="T55" fmla="*/ 2147483647 h 37"/>
                  <a:gd name="T56" fmla="*/ 2147483647 w 27"/>
                  <a:gd name="T57" fmla="*/ 2147483647 h 37"/>
                  <a:gd name="T58" fmla="*/ 2147483647 w 27"/>
                  <a:gd name="T59" fmla="*/ 2147483647 h 37"/>
                  <a:gd name="T60" fmla="*/ 2147483647 w 27"/>
                  <a:gd name="T61" fmla="*/ 2147483647 h 37"/>
                  <a:gd name="T62" fmla="*/ 2147483647 w 27"/>
                  <a:gd name="T63" fmla="*/ 2147483647 h 37"/>
                  <a:gd name="T64" fmla="*/ 2147483647 w 27"/>
                  <a:gd name="T65" fmla="*/ 2147483647 h 37"/>
                  <a:gd name="T66" fmla="*/ 2147483647 w 27"/>
                  <a:gd name="T67" fmla="*/ 2147483647 h 37"/>
                  <a:gd name="T68" fmla="*/ 2147483647 w 27"/>
                  <a:gd name="T69" fmla="*/ 2147483647 h 37"/>
                  <a:gd name="T70" fmla="*/ 2147483647 w 27"/>
                  <a:gd name="T71" fmla="*/ 2147483647 h 37"/>
                  <a:gd name="T72" fmla="*/ 2147483647 w 27"/>
                  <a:gd name="T73" fmla="*/ 2147483647 h 37"/>
                  <a:gd name="T74" fmla="*/ 2147483647 w 27"/>
                  <a:gd name="T75" fmla="*/ 2147483647 h 37"/>
                  <a:gd name="T76" fmla="*/ 2147483647 w 27"/>
                  <a:gd name="T77" fmla="*/ 2147483647 h 37"/>
                  <a:gd name="T78" fmla="*/ 2147483647 w 27"/>
                  <a:gd name="T79" fmla="*/ 2147483647 h 37"/>
                  <a:gd name="T80" fmla="*/ 0 w 27"/>
                  <a:gd name="T81" fmla="*/ 2147483647 h 37"/>
                  <a:gd name="T82" fmla="*/ 2147483647 w 27"/>
                  <a:gd name="T83" fmla="*/ 2147483647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7"/>
                  <a:gd name="T127" fmla="*/ 0 h 37"/>
                  <a:gd name="T128" fmla="*/ 27 w 27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7" h="37">
                    <a:moveTo>
                      <a:pt x="6" y="2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1" y="6"/>
                    </a:lnTo>
                    <a:lnTo>
                      <a:pt x="22" y="7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6" y="17"/>
                    </a:lnTo>
                    <a:lnTo>
                      <a:pt x="27" y="18"/>
                    </a:lnTo>
                    <a:lnTo>
                      <a:pt x="26" y="19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4" y="23"/>
                    </a:lnTo>
                    <a:lnTo>
                      <a:pt x="23" y="25"/>
                    </a:lnTo>
                    <a:lnTo>
                      <a:pt x="23" y="26"/>
                    </a:lnTo>
                    <a:lnTo>
                      <a:pt x="22" y="28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8" y="31"/>
                    </a:lnTo>
                    <a:lnTo>
                      <a:pt x="17" y="32"/>
                    </a:lnTo>
                    <a:lnTo>
                      <a:pt x="16" y="33"/>
                    </a:lnTo>
                    <a:lnTo>
                      <a:pt x="14" y="34"/>
                    </a:lnTo>
                    <a:lnTo>
                      <a:pt x="11" y="35"/>
                    </a:lnTo>
                    <a:lnTo>
                      <a:pt x="8" y="36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1" name="Freeform 163"/>
              <p:cNvSpPr>
                <a:spLocks/>
              </p:cNvSpPr>
              <p:nvPr/>
            </p:nvSpPr>
            <p:spPr bwMode="auto">
              <a:xfrm rot="10923573" flipH="1">
                <a:off x="154100" y="242865"/>
                <a:ext cx="20843" cy="47617"/>
              </a:xfrm>
              <a:custGeom>
                <a:avLst/>
                <a:gdLst>
                  <a:gd name="T0" fmla="*/ 2147483647 w 12"/>
                  <a:gd name="T1" fmla="*/ 2147483647 h 5"/>
                  <a:gd name="T2" fmla="*/ 2147483647 w 12"/>
                  <a:gd name="T3" fmla="*/ 2147483647 h 5"/>
                  <a:gd name="T4" fmla="*/ 2147483647 w 12"/>
                  <a:gd name="T5" fmla="*/ 2147483647 h 5"/>
                  <a:gd name="T6" fmla="*/ 2147483647 w 12"/>
                  <a:gd name="T7" fmla="*/ 2147483647 h 5"/>
                  <a:gd name="T8" fmla="*/ 2147483647 w 12"/>
                  <a:gd name="T9" fmla="*/ 2147483647 h 5"/>
                  <a:gd name="T10" fmla="*/ 2147483647 w 12"/>
                  <a:gd name="T11" fmla="*/ 2147483647 h 5"/>
                  <a:gd name="T12" fmla="*/ 2147483647 w 12"/>
                  <a:gd name="T13" fmla="*/ 0 h 5"/>
                  <a:gd name="T14" fmla="*/ 2147483647 w 12"/>
                  <a:gd name="T15" fmla="*/ 0 h 5"/>
                  <a:gd name="T16" fmla="*/ 2147483647 w 12"/>
                  <a:gd name="T17" fmla="*/ 2147483647 h 5"/>
                  <a:gd name="T18" fmla="*/ 0 w 12"/>
                  <a:gd name="T19" fmla="*/ 2147483647 h 5"/>
                  <a:gd name="T20" fmla="*/ 2147483647 w 12"/>
                  <a:gd name="T21" fmla="*/ 2147483647 h 5"/>
                  <a:gd name="T22" fmla="*/ 2147483647 w 12"/>
                  <a:gd name="T23" fmla="*/ 2147483647 h 5"/>
                  <a:gd name="T24" fmla="*/ 2147483647 w 12"/>
                  <a:gd name="T25" fmla="*/ 2147483647 h 5"/>
                  <a:gd name="T26" fmla="*/ 2147483647 w 12"/>
                  <a:gd name="T27" fmla="*/ 2147483647 h 5"/>
                  <a:gd name="T28" fmla="*/ 2147483647 w 12"/>
                  <a:gd name="T29" fmla="*/ 2147483647 h 5"/>
                  <a:gd name="T30" fmla="*/ 2147483647 w 12"/>
                  <a:gd name="T31" fmla="*/ 2147483647 h 5"/>
                  <a:gd name="T32" fmla="*/ 2147483647 w 12"/>
                  <a:gd name="T33" fmla="*/ 2147483647 h 5"/>
                  <a:gd name="T34" fmla="*/ 2147483647 w 12"/>
                  <a:gd name="T35" fmla="*/ 2147483647 h 5"/>
                  <a:gd name="T36" fmla="*/ 2147483647 w 12"/>
                  <a:gd name="T37" fmla="*/ 2147483647 h 5"/>
                  <a:gd name="T38" fmla="*/ 2147483647 w 12"/>
                  <a:gd name="T39" fmla="*/ 2147483647 h 5"/>
                  <a:gd name="T40" fmla="*/ 2147483647 w 12"/>
                  <a:gd name="T41" fmla="*/ 2147483647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"/>
                  <a:gd name="T64" fmla="*/ 0 h 5"/>
                  <a:gd name="T65" fmla="*/ 12 w 12"/>
                  <a:gd name="T66" fmla="*/ 5 h 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" h="5">
                    <a:moveTo>
                      <a:pt x="12" y="3"/>
                    </a:move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5"/>
                    </a:ln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2" name="Freeform 164"/>
              <p:cNvSpPr>
                <a:spLocks/>
              </p:cNvSpPr>
              <p:nvPr/>
            </p:nvSpPr>
            <p:spPr bwMode="auto">
              <a:xfrm rot="10923573" flipH="1">
                <a:off x="160590" y="243098"/>
                <a:ext cx="20843" cy="47617"/>
              </a:xfrm>
              <a:custGeom>
                <a:avLst/>
                <a:gdLst>
                  <a:gd name="T0" fmla="*/ 2147483647 w 8"/>
                  <a:gd name="T1" fmla="*/ 2147483647 h 13"/>
                  <a:gd name="T2" fmla="*/ 2147483647 w 8"/>
                  <a:gd name="T3" fmla="*/ 2147483647 h 13"/>
                  <a:gd name="T4" fmla="*/ 2147483647 w 8"/>
                  <a:gd name="T5" fmla="*/ 2147483647 h 13"/>
                  <a:gd name="T6" fmla="*/ 2147483647 w 8"/>
                  <a:gd name="T7" fmla="*/ 2147483647 h 13"/>
                  <a:gd name="T8" fmla="*/ 2147483647 w 8"/>
                  <a:gd name="T9" fmla="*/ 2147483647 h 13"/>
                  <a:gd name="T10" fmla="*/ 2147483647 w 8"/>
                  <a:gd name="T11" fmla="*/ 2147483647 h 13"/>
                  <a:gd name="T12" fmla="*/ 2147483647 w 8"/>
                  <a:gd name="T13" fmla="*/ 2147483647 h 13"/>
                  <a:gd name="T14" fmla="*/ 2147483647 w 8"/>
                  <a:gd name="T15" fmla="*/ 2147483647 h 13"/>
                  <a:gd name="T16" fmla="*/ 2147483647 w 8"/>
                  <a:gd name="T17" fmla="*/ 2147483647 h 13"/>
                  <a:gd name="T18" fmla="*/ 0 w 8"/>
                  <a:gd name="T19" fmla="*/ 0 h 13"/>
                  <a:gd name="T20" fmla="*/ 0 w 8"/>
                  <a:gd name="T21" fmla="*/ 2147483647 h 13"/>
                  <a:gd name="T22" fmla="*/ 2147483647 w 8"/>
                  <a:gd name="T23" fmla="*/ 2147483647 h 13"/>
                  <a:gd name="T24" fmla="*/ 2147483647 w 8"/>
                  <a:gd name="T25" fmla="*/ 2147483647 h 13"/>
                  <a:gd name="T26" fmla="*/ 2147483647 w 8"/>
                  <a:gd name="T27" fmla="*/ 2147483647 h 13"/>
                  <a:gd name="T28" fmla="*/ 2147483647 w 8"/>
                  <a:gd name="T29" fmla="*/ 2147483647 h 13"/>
                  <a:gd name="T30" fmla="*/ 2147483647 w 8"/>
                  <a:gd name="T31" fmla="*/ 2147483647 h 13"/>
                  <a:gd name="T32" fmla="*/ 2147483647 w 8"/>
                  <a:gd name="T33" fmla="*/ 2147483647 h 13"/>
                  <a:gd name="T34" fmla="*/ 2147483647 w 8"/>
                  <a:gd name="T35" fmla="*/ 2147483647 h 13"/>
                  <a:gd name="T36" fmla="*/ 2147483647 w 8"/>
                  <a:gd name="T37" fmla="*/ 2147483647 h 13"/>
                  <a:gd name="T38" fmla="*/ 2147483647 w 8"/>
                  <a:gd name="T39" fmla="*/ 2147483647 h 13"/>
                  <a:gd name="T40" fmla="*/ 2147483647 w 8"/>
                  <a:gd name="T41" fmla="*/ 2147483647 h 1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13"/>
                  <a:gd name="T65" fmla="*/ 8 w 8"/>
                  <a:gd name="T66" fmla="*/ 13 h 1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13">
                    <a:moveTo>
                      <a:pt x="8" y="13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7" y="9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6" y="13"/>
                    </a:lnTo>
                    <a:lnTo>
                      <a:pt x="8" y="13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3" name="Freeform 165"/>
              <p:cNvSpPr>
                <a:spLocks/>
              </p:cNvSpPr>
              <p:nvPr/>
            </p:nvSpPr>
            <p:spPr bwMode="auto">
              <a:xfrm rot="10923573" flipH="1">
                <a:off x="159627" y="168876"/>
                <a:ext cx="20843" cy="64851"/>
              </a:xfrm>
              <a:custGeom>
                <a:avLst/>
                <a:gdLst>
                  <a:gd name="T0" fmla="*/ 0 w 8"/>
                  <a:gd name="T1" fmla="*/ 2147483647 h 13"/>
                  <a:gd name="T2" fmla="*/ 0 w 8"/>
                  <a:gd name="T3" fmla="*/ 2147483647 h 13"/>
                  <a:gd name="T4" fmla="*/ 2147483647 w 8"/>
                  <a:gd name="T5" fmla="*/ 2147483647 h 13"/>
                  <a:gd name="T6" fmla="*/ 2147483647 w 8"/>
                  <a:gd name="T7" fmla="*/ 2147483647 h 13"/>
                  <a:gd name="T8" fmla="*/ 2147483647 w 8"/>
                  <a:gd name="T9" fmla="*/ 2147483647 h 13"/>
                  <a:gd name="T10" fmla="*/ 2147483647 w 8"/>
                  <a:gd name="T11" fmla="*/ 2147483647 h 13"/>
                  <a:gd name="T12" fmla="*/ 2147483647 w 8"/>
                  <a:gd name="T13" fmla="*/ 2147483647 h 13"/>
                  <a:gd name="T14" fmla="*/ 2147483647 w 8"/>
                  <a:gd name="T15" fmla="*/ 2147483647 h 13"/>
                  <a:gd name="T16" fmla="*/ 2147483647 w 8"/>
                  <a:gd name="T17" fmla="*/ 2147483647 h 13"/>
                  <a:gd name="T18" fmla="*/ 2147483647 w 8"/>
                  <a:gd name="T19" fmla="*/ 0 h 13"/>
                  <a:gd name="T20" fmla="*/ 2147483647 w 8"/>
                  <a:gd name="T21" fmla="*/ 0 h 13"/>
                  <a:gd name="T22" fmla="*/ 2147483647 w 8"/>
                  <a:gd name="T23" fmla="*/ 2147483647 h 13"/>
                  <a:gd name="T24" fmla="*/ 2147483647 w 8"/>
                  <a:gd name="T25" fmla="*/ 2147483647 h 13"/>
                  <a:gd name="T26" fmla="*/ 2147483647 w 8"/>
                  <a:gd name="T27" fmla="*/ 2147483647 h 13"/>
                  <a:gd name="T28" fmla="*/ 2147483647 w 8"/>
                  <a:gd name="T29" fmla="*/ 2147483647 h 13"/>
                  <a:gd name="T30" fmla="*/ 2147483647 w 8"/>
                  <a:gd name="T31" fmla="*/ 2147483647 h 13"/>
                  <a:gd name="T32" fmla="*/ 2147483647 w 8"/>
                  <a:gd name="T33" fmla="*/ 2147483647 h 13"/>
                  <a:gd name="T34" fmla="*/ 2147483647 w 8"/>
                  <a:gd name="T35" fmla="*/ 2147483647 h 13"/>
                  <a:gd name="T36" fmla="*/ 0 w 8"/>
                  <a:gd name="T37" fmla="*/ 2147483647 h 13"/>
                  <a:gd name="T38" fmla="*/ 0 w 8"/>
                  <a:gd name="T39" fmla="*/ 2147483647 h 13"/>
                  <a:gd name="T40" fmla="*/ 0 w 8"/>
                  <a:gd name="T41" fmla="*/ 2147483647 h 1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13"/>
                  <a:gd name="T65" fmla="*/ 8 w 8"/>
                  <a:gd name="T66" fmla="*/ 13 h 1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13">
                    <a:moveTo>
                      <a:pt x="0" y="13"/>
                    </a:moveTo>
                    <a:lnTo>
                      <a:pt x="0" y="13"/>
                    </a:lnTo>
                    <a:lnTo>
                      <a:pt x="2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3" y="9"/>
                    </a:lnTo>
                    <a:lnTo>
                      <a:pt x="2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" name="Freeform 166"/>
              <p:cNvSpPr>
                <a:spLocks/>
              </p:cNvSpPr>
              <p:nvPr/>
            </p:nvSpPr>
            <p:spPr bwMode="auto">
              <a:xfrm rot="10923573" flipH="1">
                <a:off x="132526" y="167922"/>
                <a:ext cx="19482" cy="129700"/>
              </a:xfrm>
              <a:custGeom>
                <a:avLst/>
                <a:gdLst>
                  <a:gd name="T0" fmla="*/ 2147483647 w 7"/>
                  <a:gd name="T1" fmla="*/ 0 h 34"/>
                  <a:gd name="T2" fmla="*/ 2147483647 w 7"/>
                  <a:gd name="T3" fmla="*/ 0 h 34"/>
                  <a:gd name="T4" fmla="*/ 0 w 7"/>
                  <a:gd name="T5" fmla="*/ 2147483647 h 34"/>
                  <a:gd name="T6" fmla="*/ 2147483647 w 7"/>
                  <a:gd name="T7" fmla="*/ 2147483647 h 34"/>
                  <a:gd name="T8" fmla="*/ 2147483647 w 7"/>
                  <a:gd name="T9" fmla="*/ 0 h 34"/>
                  <a:gd name="T10" fmla="*/ 2147483647 w 7"/>
                  <a:gd name="T11" fmla="*/ 0 h 34"/>
                  <a:gd name="T12" fmla="*/ 2147483647 w 7"/>
                  <a:gd name="T13" fmla="*/ 0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34"/>
                  <a:gd name="T23" fmla="*/ 7 w 7"/>
                  <a:gd name="T24" fmla="*/ 34 h 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33"/>
                    </a:lnTo>
                    <a:lnTo>
                      <a:pt x="2" y="34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5" name="Freeform 167"/>
              <p:cNvSpPr>
                <a:spLocks/>
              </p:cNvSpPr>
              <p:nvPr/>
            </p:nvSpPr>
            <p:spPr bwMode="auto">
              <a:xfrm rot="10923573" flipH="1">
                <a:off x="98983" y="136065"/>
                <a:ext cx="80651" cy="178679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0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2147483647 w 54"/>
                  <a:gd name="T33" fmla="*/ 2147483647 h 44"/>
                  <a:gd name="T34" fmla="*/ 2147483647 w 54"/>
                  <a:gd name="T35" fmla="*/ 2147483647 h 44"/>
                  <a:gd name="T36" fmla="*/ 0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2147483647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2147483647 w 54"/>
                  <a:gd name="T47" fmla="*/ 2147483647 h 44"/>
                  <a:gd name="T48" fmla="*/ 2147483647 w 54"/>
                  <a:gd name="T49" fmla="*/ 2147483647 h 44"/>
                  <a:gd name="T50" fmla="*/ 2147483647 w 54"/>
                  <a:gd name="T51" fmla="*/ 2147483647 h 44"/>
                  <a:gd name="T52" fmla="*/ 2147483647 w 54"/>
                  <a:gd name="T53" fmla="*/ 2147483647 h 44"/>
                  <a:gd name="T54" fmla="*/ 2147483647 w 54"/>
                  <a:gd name="T55" fmla="*/ 2147483647 h 44"/>
                  <a:gd name="T56" fmla="*/ 2147483647 w 54"/>
                  <a:gd name="T57" fmla="*/ 2147483647 h 44"/>
                  <a:gd name="T58" fmla="*/ 2147483647 w 54"/>
                  <a:gd name="T59" fmla="*/ 2147483647 h 44"/>
                  <a:gd name="T60" fmla="*/ 2147483647 w 54"/>
                  <a:gd name="T61" fmla="*/ 2147483647 h 44"/>
                  <a:gd name="T62" fmla="*/ 2147483647 w 54"/>
                  <a:gd name="T63" fmla="*/ 2147483647 h 44"/>
                  <a:gd name="T64" fmla="*/ 2147483647 w 54"/>
                  <a:gd name="T65" fmla="*/ 2147483647 h 44"/>
                  <a:gd name="T66" fmla="*/ 2147483647 w 54"/>
                  <a:gd name="T67" fmla="*/ 2147483647 h 4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4"/>
                  <a:gd name="T103" fmla="*/ 0 h 44"/>
                  <a:gd name="T104" fmla="*/ 54 w 54"/>
                  <a:gd name="T105" fmla="*/ 44 h 4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4" h="44">
                    <a:moveTo>
                      <a:pt x="37" y="32"/>
                    </a:moveTo>
                    <a:lnTo>
                      <a:pt x="39" y="32"/>
                    </a:lnTo>
                    <a:lnTo>
                      <a:pt x="42" y="32"/>
                    </a:lnTo>
                    <a:lnTo>
                      <a:pt x="45" y="32"/>
                    </a:lnTo>
                    <a:lnTo>
                      <a:pt x="47" y="31"/>
                    </a:lnTo>
                    <a:lnTo>
                      <a:pt x="49" y="30"/>
                    </a:lnTo>
                    <a:lnTo>
                      <a:pt x="51" y="29"/>
                    </a:lnTo>
                    <a:lnTo>
                      <a:pt x="53" y="27"/>
                    </a:lnTo>
                    <a:lnTo>
                      <a:pt x="54" y="24"/>
                    </a:lnTo>
                    <a:lnTo>
                      <a:pt x="54" y="21"/>
                    </a:lnTo>
                    <a:lnTo>
                      <a:pt x="54" y="18"/>
                    </a:lnTo>
                    <a:lnTo>
                      <a:pt x="53" y="16"/>
                    </a:lnTo>
                    <a:lnTo>
                      <a:pt x="52" y="13"/>
                    </a:lnTo>
                    <a:lnTo>
                      <a:pt x="50" y="11"/>
                    </a:lnTo>
                    <a:lnTo>
                      <a:pt x="48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41" y="4"/>
                    </a:lnTo>
                    <a:lnTo>
                      <a:pt x="38" y="3"/>
                    </a:lnTo>
                    <a:lnTo>
                      <a:pt x="35" y="2"/>
                    </a:lnTo>
                    <a:lnTo>
                      <a:pt x="33" y="1"/>
                    </a:lnTo>
                    <a:lnTo>
                      <a:pt x="30" y="1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3" y="13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1" y="28"/>
                    </a:lnTo>
                    <a:lnTo>
                      <a:pt x="2" y="31"/>
                    </a:lnTo>
                    <a:lnTo>
                      <a:pt x="4" y="33"/>
                    </a:lnTo>
                    <a:lnTo>
                      <a:pt x="5" y="35"/>
                    </a:lnTo>
                    <a:lnTo>
                      <a:pt x="7" y="37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9" y="43"/>
                    </a:lnTo>
                    <a:lnTo>
                      <a:pt x="21" y="44"/>
                    </a:lnTo>
                    <a:lnTo>
                      <a:pt x="24" y="44"/>
                    </a:lnTo>
                    <a:lnTo>
                      <a:pt x="26" y="44"/>
                    </a:lnTo>
                    <a:lnTo>
                      <a:pt x="29" y="44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7" y="43"/>
                    </a:lnTo>
                    <a:lnTo>
                      <a:pt x="40" y="42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2" y="37"/>
                    </a:lnTo>
                    <a:lnTo>
                      <a:pt x="40" y="36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7" y="3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" name="Freeform 168"/>
              <p:cNvSpPr>
                <a:spLocks/>
              </p:cNvSpPr>
              <p:nvPr/>
            </p:nvSpPr>
            <p:spPr bwMode="auto">
              <a:xfrm rot="10923573" flipH="1">
                <a:off x="130807" y="233208"/>
                <a:ext cx="46820" cy="97956"/>
              </a:xfrm>
              <a:custGeom>
                <a:avLst/>
                <a:gdLst>
                  <a:gd name="T0" fmla="*/ 0 w 34"/>
                  <a:gd name="T1" fmla="*/ 2147483647 h 25"/>
                  <a:gd name="T2" fmla="*/ 0 w 34"/>
                  <a:gd name="T3" fmla="*/ 2147483647 h 25"/>
                  <a:gd name="T4" fmla="*/ 2147483647 w 34"/>
                  <a:gd name="T5" fmla="*/ 2147483647 h 25"/>
                  <a:gd name="T6" fmla="*/ 2147483647 w 34"/>
                  <a:gd name="T7" fmla="*/ 2147483647 h 25"/>
                  <a:gd name="T8" fmla="*/ 2147483647 w 34"/>
                  <a:gd name="T9" fmla="*/ 2147483647 h 25"/>
                  <a:gd name="T10" fmla="*/ 2147483647 w 34"/>
                  <a:gd name="T11" fmla="*/ 2147483647 h 25"/>
                  <a:gd name="T12" fmla="*/ 2147483647 w 34"/>
                  <a:gd name="T13" fmla="*/ 2147483647 h 25"/>
                  <a:gd name="T14" fmla="*/ 2147483647 w 34"/>
                  <a:gd name="T15" fmla="*/ 2147483647 h 25"/>
                  <a:gd name="T16" fmla="*/ 2147483647 w 34"/>
                  <a:gd name="T17" fmla="*/ 2147483647 h 25"/>
                  <a:gd name="T18" fmla="*/ 2147483647 w 34"/>
                  <a:gd name="T19" fmla="*/ 2147483647 h 25"/>
                  <a:gd name="T20" fmla="*/ 2147483647 w 34"/>
                  <a:gd name="T21" fmla="*/ 2147483647 h 25"/>
                  <a:gd name="T22" fmla="*/ 2147483647 w 34"/>
                  <a:gd name="T23" fmla="*/ 2147483647 h 25"/>
                  <a:gd name="T24" fmla="*/ 2147483647 w 34"/>
                  <a:gd name="T25" fmla="*/ 2147483647 h 25"/>
                  <a:gd name="T26" fmla="*/ 2147483647 w 34"/>
                  <a:gd name="T27" fmla="*/ 2147483647 h 25"/>
                  <a:gd name="T28" fmla="*/ 2147483647 w 34"/>
                  <a:gd name="T29" fmla="*/ 2147483647 h 25"/>
                  <a:gd name="T30" fmla="*/ 2147483647 w 34"/>
                  <a:gd name="T31" fmla="*/ 2147483647 h 25"/>
                  <a:gd name="T32" fmla="*/ 2147483647 w 34"/>
                  <a:gd name="T33" fmla="*/ 2147483647 h 25"/>
                  <a:gd name="T34" fmla="*/ 2147483647 w 34"/>
                  <a:gd name="T35" fmla="*/ 2147483647 h 25"/>
                  <a:gd name="T36" fmla="*/ 2147483647 w 34"/>
                  <a:gd name="T37" fmla="*/ 2147483647 h 25"/>
                  <a:gd name="T38" fmla="*/ 2147483647 w 34"/>
                  <a:gd name="T39" fmla="*/ 2147483647 h 25"/>
                  <a:gd name="T40" fmla="*/ 2147483647 w 34"/>
                  <a:gd name="T41" fmla="*/ 2147483647 h 25"/>
                  <a:gd name="T42" fmla="*/ 2147483647 w 34"/>
                  <a:gd name="T43" fmla="*/ 2147483647 h 25"/>
                  <a:gd name="T44" fmla="*/ 2147483647 w 34"/>
                  <a:gd name="T45" fmla="*/ 2147483647 h 25"/>
                  <a:gd name="T46" fmla="*/ 2147483647 w 34"/>
                  <a:gd name="T47" fmla="*/ 2147483647 h 25"/>
                  <a:gd name="T48" fmla="*/ 2147483647 w 34"/>
                  <a:gd name="T49" fmla="*/ 2147483647 h 25"/>
                  <a:gd name="T50" fmla="*/ 2147483647 w 34"/>
                  <a:gd name="T51" fmla="*/ 2147483647 h 25"/>
                  <a:gd name="T52" fmla="*/ 2147483647 w 34"/>
                  <a:gd name="T53" fmla="*/ 2147483647 h 25"/>
                  <a:gd name="T54" fmla="*/ 2147483647 w 34"/>
                  <a:gd name="T55" fmla="*/ 2147483647 h 25"/>
                  <a:gd name="T56" fmla="*/ 2147483647 w 34"/>
                  <a:gd name="T57" fmla="*/ 2147483647 h 25"/>
                  <a:gd name="T58" fmla="*/ 2147483647 w 34"/>
                  <a:gd name="T59" fmla="*/ 2147483647 h 25"/>
                  <a:gd name="T60" fmla="*/ 2147483647 w 34"/>
                  <a:gd name="T61" fmla="*/ 0 h 25"/>
                  <a:gd name="T62" fmla="*/ 2147483647 w 34"/>
                  <a:gd name="T63" fmla="*/ 0 h 25"/>
                  <a:gd name="T64" fmla="*/ 2147483647 w 34"/>
                  <a:gd name="T65" fmla="*/ 0 h 25"/>
                  <a:gd name="T66" fmla="*/ 2147483647 w 34"/>
                  <a:gd name="T67" fmla="*/ 0 h 25"/>
                  <a:gd name="T68" fmla="*/ 0 w 34"/>
                  <a:gd name="T69" fmla="*/ 0 h 25"/>
                  <a:gd name="T70" fmla="*/ 0 w 34"/>
                  <a:gd name="T71" fmla="*/ 0 h 25"/>
                  <a:gd name="T72" fmla="*/ 0 w 34"/>
                  <a:gd name="T73" fmla="*/ 2147483647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4"/>
                  <a:gd name="T112" fmla="*/ 0 h 25"/>
                  <a:gd name="T113" fmla="*/ 34 w 34"/>
                  <a:gd name="T114" fmla="*/ 25 h 2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4" h="25">
                    <a:moveTo>
                      <a:pt x="0" y="1"/>
                    </a:moveTo>
                    <a:lnTo>
                      <a:pt x="0" y="1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20" y="5"/>
                    </a:lnTo>
                    <a:lnTo>
                      <a:pt x="22" y="6"/>
                    </a:lnTo>
                    <a:lnTo>
                      <a:pt x="25" y="8"/>
                    </a:lnTo>
                    <a:lnTo>
                      <a:pt x="27" y="9"/>
                    </a:lnTo>
                    <a:lnTo>
                      <a:pt x="28" y="11"/>
                    </a:lnTo>
                    <a:lnTo>
                      <a:pt x="30" y="14"/>
                    </a:lnTo>
                    <a:lnTo>
                      <a:pt x="31" y="16"/>
                    </a:lnTo>
                    <a:lnTo>
                      <a:pt x="32" y="19"/>
                    </a:lnTo>
                    <a:lnTo>
                      <a:pt x="32" y="21"/>
                    </a:lnTo>
                    <a:lnTo>
                      <a:pt x="32" y="24"/>
                    </a:lnTo>
                    <a:lnTo>
                      <a:pt x="33" y="25"/>
                    </a:lnTo>
                    <a:lnTo>
                      <a:pt x="34" y="21"/>
                    </a:lnTo>
                    <a:lnTo>
                      <a:pt x="33" y="18"/>
                    </a:lnTo>
                    <a:lnTo>
                      <a:pt x="33" y="16"/>
                    </a:lnTo>
                    <a:lnTo>
                      <a:pt x="31" y="13"/>
                    </a:lnTo>
                    <a:lnTo>
                      <a:pt x="30" y="10"/>
                    </a:lnTo>
                    <a:lnTo>
                      <a:pt x="28" y="8"/>
                    </a:lnTo>
                    <a:lnTo>
                      <a:pt x="26" y="6"/>
                    </a:lnTo>
                    <a:lnTo>
                      <a:pt x="23" y="5"/>
                    </a:lnTo>
                    <a:lnTo>
                      <a:pt x="20" y="3"/>
                    </a:lnTo>
                    <a:lnTo>
                      <a:pt x="18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" name="Freeform 169"/>
              <p:cNvSpPr>
                <a:spLocks/>
              </p:cNvSpPr>
              <p:nvPr/>
            </p:nvSpPr>
            <p:spPr bwMode="auto">
              <a:xfrm rot="10923573" flipH="1">
                <a:off x="97571" y="200073"/>
                <a:ext cx="33831" cy="129700"/>
              </a:xfrm>
              <a:custGeom>
                <a:avLst/>
                <a:gdLst>
                  <a:gd name="T0" fmla="*/ 2147483647 w 21"/>
                  <a:gd name="T1" fmla="*/ 2147483647 h 31"/>
                  <a:gd name="T2" fmla="*/ 2147483647 w 21"/>
                  <a:gd name="T3" fmla="*/ 2147483647 h 31"/>
                  <a:gd name="T4" fmla="*/ 2147483647 w 21"/>
                  <a:gd name="T5" fmla="*/ 2147483647 h 31"/>
                  <a:gd name="T6" fmla="*/ 2147483647 w 21"/>
                  <a:gd name="T7" fmla="*/ 2147483647 h 31"/>
                  <a:gd name="T8" fmla="*/ 2147483647 w 21"/>
                  <a:gd name="T9" fmla="*/ 2147483647 h 31"/>
                  <a:gd name="T10" fmla="*/ 2147483647 w 21"/>
                  <a:gd name="T11" fmla="*/ 2147483647 h 31"/>
                  <a:gd name="T12" fmla="*/ 2147483647 w 21"/>
                  <a:gd name="T13" fmla="*/ 2147483647 h 31"/>
                  <a:gd name="T14" fmla="*/ 2147483647 w 21"/>
                  <a:gd name="T15" fmla="*/ 2147483647 h 31"/>
                  <a:gd name="T16" fmla="*/ 2147483647 w 21"/>
                  <a:gd name="T17" fmla="*/ 2147483647 h 31"/>
                  <a:gd name="T18" fmla="*/ 2147483647 w 21"/>
                  <a:gd name="T19" fmla="*/ 2147483647 h 31"/>
                  <a:gd name="T20" fmla="*/ 2147483647 w 21"/>
                  <a:gd name="T21" fmla="*/ 2147483647 h 31"/>
                  <a:gd name="T22" fmla="*/ 2147483647 w 21"/>
                  <a:gd name="T23" fmla="*/ 2147483647 h 31"/>
                  <a:gd name="T24" fmla="*/ 2147483647 w 21"/>
                  <a:gd name="T25" fmla="*/ 2147483647 h 31"/>
                  <a:gd name="T26" fmla="*/ 2147483647 w 21"/>
                  <a:gd name="T27" fmla="*/ 2147483647 h 31"/>
                  <a:gd name="T28" fmla="*/ 2147483647 w 21"/>
                  <a:gd name="T29" fmla="*/ 2147483647 h 31"/>
                  <a:gd name="T30" fmla="*/ 2147483647 w 21"/>
                  <a:gd name="T31" fmla="*/ 2147483647 h 31"/>
                  <a:gd name="T32" fmla="*/ 2147483647 w 21"/>
                  <a:gd name="T33" fmla="*/ 2147483647 h 31"/>
                  <a:gd name="T34" fmla="*/ 2147483647 w 21"/>
                  <a:gd name="T35" fmla="*/ 2147483647 h 31"/>
                  <a:gd name="T36" fmla="*/ 2147483647 w 21"/>
                  <a:gd name="T37" fmla="*/ 0 h 31"/>
                  <a:gd name="T38" fmla="*/ 2147483647 w 21"/>
                  <a:gd name="T39" fmla="*/ 0 h 31"/>
                  <a:gd name="T40" fmla="*/ 2147483647 w 21"/>
                  <a:gd name="T41" fmla="*/ 2147483647 h 31"/>
                  <a:gd name="T42" fmla="*/ 2147483647 w 21"/>
                  <a:gd name="T43" fmla="*/ 2147483647 h 31"/>
                  <a:gd name="T44" fmla="*/ 2147483647 w 21"/>
                  <a:gd name="T45" fmla="*/ 2147483647 h 31"/>
                  <a:gd name="T46" fmla="*/ 2147483647 w 21"/>
                  <a:gd name="T47" fmla="*/ 2147483647 h 31"/>
                  <a:gd name="T48" fmla="*/ 2147483647 w 21"/>
                  <a:gd name="T49" fmla="*/ 2147483647 h 31"/>
                  <a:gd name="T50" fmla="*/ 2147483647 w 21"/>
                  <a:gd name="T51" fmla="*/ 2147483647 h 31"/>
                  <a:gd name="T52" fmla="*/ 2147483647 w 21"/>
                  <a:gd name="T53" fmla="*/ 2147483647 h 31"/>
                  <a:gd name="T54" fmla="*/ 2147483647 w 21"/>
                  <a:gd name="T55" fmla="*/ 2147483647 h 31"/>
                  <a:gd name="T56" fmla="*/ 2147483647 w 21"/>
                  <a:gd name="T57" fmla="*/ 2147483647 h 31"/>
                  <a:gd name="T58" fmla="*/ 0 w 21"/>
                  <a:gd name="T59" fmla="*/ 2147483647 h 31"/>
                  <a:gd name="T60" fmla="*/ 0 w 21"/>
                  <a:gd name="T61" fmla="*/ 2147483647 h 31"/>
                  <a:gd name="T62" fmla="*/ 0 w 21"/>
                  <a:gd name="T63" fmla="*/ 2147483647 h 31"/>
                  <a:gd name="T64" fmla="*/ 0 w 21"/>
                  <a:gd name="T65" fmla="*/ 2147483647 h 31"/>
                  <a:gd name="T66" fmla="*/ 2147483647 w 21"/>
                  <a:gd name="T67" fmla="*/ 2147483647 h 31"/>
                  <a:gd name="T68" fmla="*/ 2147483647 w 21"/>
                  <a:gd name="T69" fmla="*/ 2147483647 h 31"/>
                  <a:gd name="T70" fmla="*/ 2147483647 w 21"/>
                  <a:gd name="T71" fmla="*/ 2147483647 h 31"/>
                  <a:gd name="T72" fmla="*/ 2147483647 w 21"/>
                  <a:gd name="T73" fmla="*/ 2147483647 h 3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"/>
                  <a:gd name="T112" fmla="*/ 0 h 31"/>
                  <a:gd name="T113" fmla="*/ 21 w 21"/>
                  <a:gd name="T114" fmla="*/ 31 h 3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" h="31">
                    <a:moveTo>
                      <a:pt x="3" y="30"/>
                    </a:moveTo>
                    <a:lnTo>
                      <a:pt x="3" y="30"/>
                    </a:lnTo>
                    <a:lnTo>
                      <a:pt x="2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0"/>
                    </a:lnTo>
                    <a:lnTo>
                      <a:pt x="2" y="18"/>
                    </a:lnTo>
                    <a:lnTo>
                      <a:pt x="3" y="16"/>
                    </a:lnTo>
                    <a:lnTo>
                      <a:pt x="4" y="13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2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4" y="10"/>
                    </a:lnTo>
                    <a:lnTo>
                      <a:pt x="2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1" y="28"/>
                    </a:lnTo>
                    <a:lnTo>
                      <a:pt x="2" y="31"/>
                    </a:lnTo>
                    <a:lnTo>
                      <a:pt x="3" y="30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8" name="Freeform 170"/>
              <p:cNvSpPr>
                <a:spLocks/>
              </p:cNvSpPr>
              <p:nvPr/>
            </p:nvSpPr>
            <p:spPr bwMode="auto">
              <a:xfrm rot="10923573" flipH="1">
                <a:off x="105307" y="143682"/>
                <a:ext cx="51953" cy="64851"/>
              </a:xfrm>
              <a:custGeom>
                <a:avLst/>
                <a:gdLst>
                  <a:gd name="T0" fmla="*/ 2147483647 w 38"/>
                  <a:gd name="T1" fmla="*/ 2147483647 h 15"/>
                  <a:gd name="T2" fmla="*/ 2147483647 w 38"/>
                  <a:gd name="T3" fmla="*/ 2147483647 h 15"/>
                  <a:gd name="T4" fmla="*/ 2147483647 w 38"/>
                  <a:gd name="T5" fmla="*/ 2147483647 h 15"/>
                  <a:gd name="T6" fmla="*/ 2147483647 w 38"/>
                  <a:gd name="T7" fmla="*/ 2147483647 h 15"/>
                  <a:gd name="T8" fmla="*/ 2147483647 w 38"/>
                  <a:gd name="T9" fmla="*/ 2147483647 h 15"/>
                  <a:gd name="T10" fmla="*/ 2147483647 w 38"/>
                  <a:gd name="T11" fmla="*/ 2147483647 h 15"/>
                  <a:gd name="T12" fmla="*/ 2147483647 w 38"/>
                  <a:gd name="T13" fmla="*/ 2147483647 h 15"/>
                  <a:gd name="T14" fmla="*/ 2147483647 w 38"/>
                  <a:gd name="T15" fmla="*/ 2147483647 h 15"/>
                  <a:gd name="T16" fmla="*/ 2147483647 w 38"/>
                  <a:gd name="T17" fmla="*/ 2147483647 h 15"/>
                  <a:gd name="T18" fmla="*/ 2147483647 w 38"/>
                  <a:gd name="T19" fmla="*/ 2147483647 h 15"/>
                  <a:gd name="T20" fmla="*/ 2147483647 w 38"/>
                  <a:gd name="T21" fmla="*/ 2147483647 h 15"/>
                  <a:gd name="T22" fmla="*/ 2147483647 w 38"/>
                  <a:gd name="T23" fmla="*/ 2147483647 h 15"/>
                  <a:gd name="T24" fmla="*/ 2147483647 w 38"/>
                  <a:gd name="T25" fmla="*/ 2147483647 h 15"/>
                  <a:gd name="T26" fmla="*/ 2147483647 w 38"/>
                  <a:gd name="T27" fmla="*/ 2147483647 h 15"/>
                  <a:gd name="T28" fmla="*/ 2147483647 w 38"/>
                  <a:gd name="T29" fmla="*/ 2147483647 h 15"/>
                  <a:gd name="T30" fmla="*/ 2147483647 w 38"/>
                  <a:gd name="T31" fmla="*/ 2147483647 h 15"/>
                  <a:gd name="T32" fmla="*/ 2147483647 w 38"/>
                  <a:gd name="T33" fmla="*/ 2147483647 h 15"/>
                  <a:gd name="T34" fmla="*/ 2147483647 w 38"/>
                  <a:gd name="T35" fmla="*/ 0 h 15"/>
                  <a:gd name="T36" fmla="*/ 0 w 38"/>
                  <a:gd name="T37" fmla="*/ 2147483647 h 15"/>
                  <a:gd name="T38" fmla="*/ 2147483647 w 38"/>
                  <a:gd name="T39" fmla="*/ 2147483647 h 15"/>
                  <a:gd name="T40" fmla="*/ 2147483647 w 38"/>
                  <a:gd name="T41" fmla="*/ 2147483647 h 15"/>
                  <a:gd name="T42" fmla="*/ 2147483647 w 38"/>
                  <a:gd name="T43" fmla="*/ 2147483647 h 15"/>
                  <a:gd name="T44" fmla="*/ 2147483647 w 38"/>
                  <a:gd name="T45" fmla="*/ 2147483647 h 15"/>
                  <a:gd name="T46" fmla="*/ 2147483647 w 38"/>
                  <a:gd name="T47" fmla="*/ 2147483647 h 15"/>
                  <a:gd name="T48" fmla="*/ 2147483647 w 38"/>
                  <a:gd name="T49" fmla="*/ 2147483647 h 15"/>
                  <a:gd name="T50" fmla="*/ 2147483647 w 38"/>
                  <a:gd name="T51" fmla="*/ 2147483647 h 15"/>
                  <a:gd name="T52" fmla="*/ 2147483647 w 38"/>
                  <a:gd name="T53" fmla="*/ 2147483647 h 15"/>
                  <a:gd name="T54" fmla="*/ 2147483647 w 38"/>
                  <a:gd name="T55" fmla="*/ 2147483647 h 15"/>
                  <a:gd name="T56" fmla="*/ 2147483647 w 38"/>
                  <a:gd name="T57" fmla="*/ 2147483647 h 15"/>
                  <a:gd name="T58" fmla="*/ 2147483647 w 38"/>
                  <a:gd name="T59" fmla="*/ 2147483647 h 15"/>
                  <a:gd name="T60" fmla="*/ 2147483647 w 38"/>
                  <a:gd name="T61" fmla="*/ 2147483647 h 15"/>
                  <a:gd name="T62" fmla="*/ 2147483647 w 38"/>
                  <a:gd name="T63" fmla="*/ 2147483647 h 15"/>
                  <a:gd name="T64" fmla="*/ 2147483647 w 38"/>
                  <a:gd name="T65" fmla="*/ 2147483647 h 15"/>
                  <a:gd name="T66" fmla="*/ 2147483647 w 38"/>
                  <a:gd name="T67" fmla="*/ 2147483647 h 15"/>
                  <a:gd name="T68" fmla="*/ 2147483647 w 38"/>
                  <a:gd name="T69" fmla="*/ 2147483647 h 15"/>
                  <a:gd name="T70" fmla="*/ 2147483647 w 38"/>
                  <a:gd name="T71" fmla="*/ 2147483647 h 15"/>
                  <a:gd name="T72" fmla="*/ 2147483647 w 38"/>
                  <a:gd name="T73" fmla="*/ 2147483647 h 1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8"/>
                  <a:gd name="T112" fmla="*/ 0 h 15"/>
                  <a:gd name="T113" fmla="*/ 38 w 38"/>
                  <a:gd name="T114" fmla="*/ 15 h 1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8" h="15">
                    <a:moveTo>
                      <a:pt x="37" y="12"/>
                    </a:moveTo>
                    <a:lnTo>
                      <a:pt x="37" y="12"/>
                    </a:lnTo>
                    <a:lnTo>
                      <a:pt x="35" y="12"/>
                    </a:lnTo>
                    <a:lnTo>
                      <a:pt x="32" y="13"/>
                    </a:lnTo>
                    <a:lnTo>
                      <a:pt x="30" y="13"/>
                    </a:lnTo>
                    <a:lnTo>
                      <a:pt x="27" y="13"/>
                    </a:lnTo>
                    <a:lnTo>
                      <a:pt x="24" y="13"/>
                    </a:lnTo>
                    <a:lnTo>
                      <a:pt x="22" y="13"/>
                    </a:lnTo>
                    <a:lnTo>
                      <a:pt x="19" y="13"/>
                    </a:lnTo>
                    <a:lnTo>
                      <a:pt x="17" y="13"/>
                    </a:lnTo>
                    <a:lnTo>
                      <a:pt x="14" y="12"/>
                    </a:lnTo>
                    <a:lnTo>
                      <a:pt x="12" y="11"/>
                    </a:lnTo>
                    <a:lnTo>
                      <a:pt x="10" y="10"/>
                    </a:lnTo>
                    <a:lnTo>
                      <a:pt x="8" y="8"/>
                    </a:lnTo>
                    <a:lnTo>
                      <a:pt x="6" y="7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9" y="11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5"/>
                    </a:lnTo>
                    <a:lnTo>
                      <a:pt x="30" y="15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38" y="13"/>
                    </a:lnTo>
                    <a:lnTo>
                      <a:pt x="37" y="1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" name="Freeform 171"/>
              <p:cNvSpPr>
                <a:spLocks/>
              </p:cNvSpPr>
              <p:nvPr/>
            </p:nvSpPr>
            <p:spPr bwMode="auto">
              <a:xfrm rot="10923573" flipH="1">
                <a:off x="140727" y="152313"/>
                <a:ext cx="19482" cy="64851"/>
              </a:xfrm>
              <a:custGeom>
                <a:avLst/>
                <a:gdLst>
                  <a:gd name="T0" fmla="*/ 2147483647 w 11"/>
                  <a:gd name="T1" fmla="*/ 2147483647 h 15"/>
                  <a:gd name="T2" fmla="*/ 2147483647 w 11"/>
                  <a:gd name="T3" fmla="*/ 2147483647 h 15"/>
                  <a:gd name="T4" fmla="*/ 2147483647 w 11"/>
                  <a:gd name="T5" fmla="*/ 2147483647 h 15"/>
                  <a:gd name="T6" fmla="*/ 2147483647 w 11"/>
                  <a:gd name="T7" fmla="*/ 2147483647 h 15"/>
                  <a:gd name="T8" fmla="*/ 2147483647 w 11"/>
                  <a:gd name="T9" fmla="*/ 2147483647 h 15"/>
                  <a:gd name="T10" fmla="*/ 2147483647 w 11"/>
                  <a:gd name="T11" fmla="*/ 2147483647 h 15"/>
                  <a:gd name="T12" fmla="*/ 2147483647 w 11"/>
                  <a:gd name="T13" fmla="*/ 2147483647 h 15"/>
                  <a:gd name="T14" fmla="*/ 2147483647 w 11"/>
                  <a:gd name="T15" fmla="*/ 2147483647 h 15"/>
                  <a:gd name="T16" fmla="*/ 2147483647 w 11"/>
                  <a:gd name="T17" fmla="*/ 2147483647 h 15"/>
                  <a:gd name="T18" fmla="*/ 2147483647 w 11"/>
                  <a:gd name="T19" fmla="*/ 2147483647 h 15"/>
                  <a:gd name="T20" fmla="*/ 2147483647 w 11"/>
                  <a:gd name="T21" fmla="*/ 2147483647 h 15"/>
                  <a:gd name="T22" fmla="*/ 2147483647 w 11"/>
                  <a:gd name="T23" fmla="*/ 2147483647 h 15"/>
                  <a:gd name="T24" fmla="*/ 2147483647 w 11"/>
                  <a:gd name="T25" fmla="*/ 2147483647 h 15"/>
                  <a:gd name="T26" fmla="*/ 2147483647 w 11"/>
                  <a:gd name="T27" fmla="*/ 2147483647 h 15"/>
                  <a:gd name="T28" fmla="*/ 2147483647 w 11"/>
                  <a:gd name="T29" fmla="*/ 2147483647 h 15"/>
                  <a:gd name="T30" fmla="*/ 2147483647 w 11"/>
                  <a:gd name="T31" fmla="*/ 2147483647 h 15"/>
                  <a:gd name="T32" fmla="*/ 2147483647 w 11"/>
                  <a:gd name="T33" fmla="*/ 2147483647 h 15"/>
                  <a:gd name="T34" fmla="*/ 2147483647 w 11"/>
                  <a:gd name="T35" fmla="*/ 2147483647 h 15"/>
                  <a:gd name="T36" fmla="*/ 2147483647 w 11"/>
                  <a:gd name="T37" fmla="*/ 2147483647 h 15"/>
                  <a:gd name="T38" fmla="*/ 2147483647 w 11"/>
                  <a:gd name="T39" fmla="*/ 2147483647 h 15"/>
                  <a:gd name="T40" fmla="*/ 2147483647 w 11"/>
                  <a:gd name="T41" fmla="*/ 2147483647 h 15"/>
                  <a:gd name="T42" fmla="*/ 0 w 11"/>
                  <a:gd name="T43" fmla="*/ 0 h 15"/>
                  <a:gd name="T44" fmla="*/ 2147483647 w 11"/>
                  <a:gd name="T45" fmla="*/ 2147483647 h 15"/>
                  <a:gd name="T46" fmla="*/ 2147483647 w 11"/>
                  <a:gd name="T47" fmla="*/ 2147483647 h 1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"/>
                  <a:gd name="T73" fmla="*/ 0 h 15"/>
                  <a:gd name="T74" fmla="*/ 11 w 11"/>
                  <a:gd name="T75" fmla="*/ 15 h 1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" h="15">
                    <a:moveTo>
                      <a:pt x="3" y="2"/>
                    </a:moveTo>
                    <a:lnTo>
                      <a:pt x="1" y="3"/>
                    </a:lnTo>
                    <a:lnTo>
                      <a:pt x="3" y="5"/>
                    </a:lnTo>
                    <a:lnTo>
                      <a:pt x="4" y="7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9" y="11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7" y="15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0" y="10"/>
                    </a:lnTo>
                    <a:lnTo>
                      <a:pt x="9" y="9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" name="Freeform 172"/>
              <p:cNvSpPr>
                <a:spLocks/>
              </p:cNvSpPr>
              <p:nvPr/>
            </p:nvSpPr>
            <p:spPr bwMode="auto">
              <a:xfrm rot="10923573" flipH="1">
                <a:off x="143972" y="160366"/>
                <a:ext cx="19482" cy="48978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w 2"/>
                  <a:gd name="T13" fmla="*/ 2147483647 h 3"/>
                  <a:gd name="T14" fmla="*/ 0 w 2"/>
                  <a:gd name="T15" fmla="*/ 2147483647 h 3"/>
                  <a:gd name="T16" fmla="*/ 0 w 2"/>
                  <a:gd name="T17" fmla="*/ 2147483647 h 3"/>
                  <a:gd name="T18" fmla="*/ 2147483647 w 2"/>
                  <a:gd name="T19" fmla="*/ 2147483647 h 3"/>
                  <a:gd name="T20" fmla="*/ 2147483647 w 2"/>
                  <a:gd name="T21" fmla="*/ 2147483647 h 3"/>
                  <a:gd name="T22" fmla="*/ 2147483647 w 2"/>
                  <a:gd name="T23" fmla="*/ 2147483647 h 3"/>
                  <a:gd name="T24" fmla="*/ 2147483647 w 2"/>
                  <a:gd name="T25" fmla="*/ 2147483647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"/>
                  <a:gd name="T40" fmla="*/ 0 h 3"/>
                  <a:gd name="T41" fmla="*/ 2 w 2"/>
                  <a:gd name="T42" fmla="*/ 3 h 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" h="3">
                    <a:moveTo>
                      <a:pt x="2" y="2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1" name="Oval 173"/>
              <p:cNvSpPr>
                <a:spLocks noChangeArrowheads="1"/>
              </p:cNvSpPr>
              <p:nvPr/>
            </p:nvSpPr>
            <p:spPr bwMode="auto">
              <a:xfrm rot="10453758">
                <a:off x="103147" y="152608"/>
                <a:ext cx="80651" cy="18409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3" y="5092413"/>
            <a:ext cx="756191" cy="756191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5715000" y="4912130"/>
            <a:ext cx="1772160" cy="1336270"/>
            <a:chOff x="5831418" y="4945897"/>
            <a:chExt cx="1772160" cy="13362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418" y="4945897"/>
              <a:ext cx="1255182" cy="94017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200" y="5391895"/>
              <a:ext cx="1050378" cy="890272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</p:pic>
      </p:grpSp>
      <p:cxnSp>
        <p:nvCxnSpPr>
          <p:cNvPr id="90" name="Straight Arrow Connector 89"/>
          <p:cNvCxnSpPr/>
          <p:nvPr/>
        </p:nvCxnSpPr>
        <p:spPr>
          <a:xfrm>
            <a:off x="3009858" y="5439536"/>
            <a:ext cx="876342" cy="13811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4807868" y="5420636"/>
            <a:ext cx="779037" cy="49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Arrow 92"/>
          <p:cNvSpPr/>
          <p:nvPr/>
        </p:nvSpPr>
        <p:spPr>
          <a:xfrm>
            <a:off x="1570750" y="5163113"/>
            <a:ext cx="457200" cy="53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703810" y="5162880"/>
            <a:ext cx="556552" cy="615896"/>
            <a:chOff x="3670594" y="4328992"/>
            <a:chExt cx="402385" cy="345187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3670594" y="4328992"/>
              <a:ext cx="402385" cy="34518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3725328" y="4359873"/>
              <a:ext cx="301737" cy="3103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31567" y="4531143"/>
            <a:ext cx="963138" cy="393586"/>
            <a:chOff x="990922" y="1296313"/>
            <a:chExt cx="963138" cy="393586"/>
          </a:xfrm>
        </p:grpSpPr>
        <p:sp>
          <p:nvSpPr>
            <p:cNvPr id="98" name="Rounded Rectangle 97"/>
            <p:cNvSpPr/>
            <p:nvPr/>
          </p:nvSpPr>
          <p:spPr>
            <a:xfrm>
              <a:off x="990922" y="1296313"/>
              <a:ext cx="963138" cy="393586"/>
            </a:xfrm>
            <a:prstGeom prst="roundRect">
              <a:avLst>
                <a:gd name="adj" fmla="val 1667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Rounded Rectangle 4"/>
            <p:cNvSpPr txBox="1"/>
            <p:nvPr/>
          </p:nvSpPr>
          <p:spPr>
            <a:xfrm>
              <a:off x="1010139" y="1315530"/>
              <a:ext cx="924704" cy="3551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latin typeface=".VnAvant" panose="020B7200000000000000" pitchFamily="34" charset="0"/>
                </a:rPr>
                <a:t>Step2</a:t>
              </a:r>
              <a:endParaRPr lang="en-US" sz="2000" b="1" kern="1200" dirty="0">
                <a:latin typeface=".VnAvant" panose="020B7200000000000000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612992" y="4483473"/>
            <a:ext cx="1003326" cy="393586"/>
            <a:chOff x="2016710" y="1995895"/>
            <a:chExt cx="1003326" cy="393586"/>
          </a:xfrm>
        </p:grpSpPr>
        <p:sp>
          <p:nvSpPr>
            <p:cNvPr id="101" name="Rounded Rectangle 100"/>
            <p:cNvSpPr/>
            <p:nvPr/>
          </p:nvSpPr>
          <p:spPr>
            <a:xfrm>
              <a:off x="2016710" y="1995895"/>
              <a:ext cx="1003326" cy="393586"/>
            </a:xfrm>
            <a:prstGeom prst="roundRect">
              <a:avLst>
                <a:gd name="adj" fmla="val 1667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" name="Rounded Rectangle 4"/>
            <p:cNvSpPr txBox="1"/>
            <p:nvPr/>
          </p:nvSpPr>
          <p:spPr>
            <a:xfrm>
              <a:off x="2035927" y="2015112"/>
              <a:ext cx="964892" cy="3551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latin typeface=".VnAvant" panose="020B7200000000000000" pitchFamily="34" charset="0"/>
                </a:rPr>
                <a:t>Step3</a:t>
              </a:r>
              <a:endParaRPr lang="en-US" sz="2000" b="1" kern="1200" dirty="0">
                <a:latin typeface=".VnAvant" panose="020B7200000000000000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430469" y="478772"/>
            <a:ext cx="1026261" cy="366550"/>
            <a:chOff x="160645" y="472483"/>
            <a:chExt cx="1026261" cy="366550"/>
          </a:xfrm>
        </p:grpSpPr>
        <p:sp>
          <p:nvSpPr>
            <p:cNvPr id="104" name="Rounded Rectangle 103"/>
            <p:cNvSpPr/>
            <p:nvPr/>
          </p:nvSpPr>
          <p:spPr>
            <a:xfrm>
              <a:off x="160645" y="472483"/>
              <a:ext cx="1026261" cy="366550"/>
            </a:xfrm>
            <a:prstGeom prst="roundRect">
              <a:avLst>
                <a:gd name="adj" fmla="val 16670"/>
              </a:avLst>
            </a:prstGeom>
            <a:solidFill>
              <a:srgbClr val="6600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Rounded Rectangle 4"/>
            <p:cNvSpPr txBox="1"/>
            <p:nvPr/>
          </p:nvSpPr>
          <p:spPr>
            <a:xfrm>
              <a:off x="178542" y="490380"/>
              <a:ext cx="990467" cy="330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latin typeface=".VnAvant" panose="020B7200000000000000" pitchFamily="34" charset="0"/>
                </a:rPr>
                <a:t>Step1</a:t>
              </a:r>
              <a:endParaRPr lang="en-US" sz="2000" b="1" kern="1200" dirty="0">
                <a:latin typeface=".VnAvant" panose="020B7200000000000000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120573" y="4973523"/>
            <a:ext cx="708512" cy="1046277"/>
            <a:chOff x="8120573" y="4886453"/>
            <a:chExt cx="708512" cy="1046277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20573" y="4886453"/>
              <a:ext cx="708512" cy="600516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perspectiveRelaxedModerately"/>
              <a:lightRig rig="threePt" dir="t"/>
            </a:scene3d>
          </p:spPr>
        </p:pic>
        <p:grpSp>
          <p:nvGrpSpPr>
            <p:cNvPr id="116" name="Group 280"/>
            <p:cNvGrpSpPr>
              <a:grpSpLocks/>
            </p:cNvGrpSpPr>
            <p:nvPr/>
          </p:nvGrpSpPr>
          <p:grpSpPr bwMode="auto">
            <a:xfrm rot="16200000">
              <a:off x="8188672" y="5300612"/>
              <a:ext cx="510151" cy="580783"/>
              <a:chOff x="65698" y="-65695"/>
              <a:chExt cx="219803" cy="501570"/>
            </a:xfrm>
          </p:grpSpPr>
          <p:sp>
            <p:nvSpPr>
              <p:cNvPr id="117" name="Freeform 145"/>
              <p:cNvSpPr>
                <a:spLocks/>
              </p:cNvSpPr>
              <p:nvPr/>
            </p:nvSpPr>
            <p:spPr bwMode="auto">
              <a:xfrm rot="10923573" flipH="1">
                <a:off x="71173" y="-65695"/>
                <a:ext cx="179424" cy="501570"/>
              </a:xfrm>
              <a:custGeom>
                <a:avLst/>
                <a:gdLst>
                  <a:gd name="T0" fmla="*/ 2147483647 w 121"/>
                  <a:gd name="T1" fmla="*/ 2147483647 h 129"/>
                  <a:gd name="T2" fmla="*/ 2147483647 w 121"/>
                  <a:gd name="T3" fmla="*/ 2147483647 h 129"/>
                  <a:gd name="T4" fmla="*/ 2147483647 w 121"/>
                  <a:gd name="T5" fmla="*/ 2147483647 h 129"/>
                  <a:gd name="T6" fmla="*/ 2147483647 w 121"/>
                  <a:gd name="T7" fmla="*/ 2147483647 h 129"/>
                  <a:gd name="T8" fmla="*/ 2147483647 w 121"/>
                  <a:gd name="T9" fmla="*/ 2147483647 h 129"/>
                  <a:gd name="T10" fmla="*/ 2147483647 w 121"/>
                  <a:gd name="T11" fmla="*/ 2147483647 h 129"/>
                  <a:gd name="T12" fmla="*/ 2147483647 w 121"/>
                  <a:gd name="T13" fmla="*/ 2147483647 h 129"/>
                  <a:gd name="T14" fmla="*/ 2147483647 w 121"/>
                  <a:gd name="T15" fmla="*/ 2147483647 h 129"/>
                  <a:gd name="T16" fmla="*/ 2147483647 w 121"/>
                  <a:gd name="T17" fmla="*/ 2147483647 h 129"/>
                  <a:gd name="T18" fmla="*/ 2147483647 w 121"/>
                  <a:gd name="T19" fmla="*/ 2147483647 h 129"/>
                  <a:gd name="T20" fmla="*/ 2147483647 w 121"/>
                  <a:gd name="T21" fmla="*/ 2147483647 h 129"/>
                  <a:gd name="T22" fmla="*/ 2147483647 w 121"/>
                  <a:gd name="T23" fmla="*/ 2147483647 h 129"/>
                  <a:gd name="T24" fmla="*/ 2147483647 w 121"/>
                  <a:gd name="T25" fmla="*/ 2147483647 h 129"/>
                  <a:gd name="T26" fmla="*/ 2147483647 w 121"/>
                  <a:gd name="T27" fmla="*/ 2147483647 h 129"/>
                  <a:gd name="T28" fmla="*/ 2147483647 w 121"/>
                  <a:gd name="T29" fmla="*/ 2147483647 h 129"/>
                  <a:gd name="T30" fmla="*/ 2147483647 w 121"/>
                  <a:gd name="T31" fmla="*/ 2147483647 h 129"/>
                  <a:gd name="T32" fmla="*/ 2147483647 w 121"/>
                  <a:gd name="T33" fmla="*/ 2147483647 h 129"/>
                  <a:gd name="T34" fmla="*/ 2147483647 w 121"/>
                  <a:gd name="T35" fmla="*/ 2147483647 h 129"/>
                  <a:gd name="T36" fmla="*/ 2147483647 w 121"/>
                  <a:gd name="T37" fmla="*/ 2147483647 h 129"/>
                  <a:gd name="T38" fmla="*/ 2147483647 w 121"/>
                  <a:gd name="T39" fmla="*/ 2147483647 h 129"/>
                  <a:gd name="T40" fmla="*/ 2147483647 w 121"/>
                  <a:gd name="T41" fmla="*/ 2147483647 h 129"/>
                  <a:gd name="T42" fmla="*/ 2147483647 w 121"/>
                  <a:gd name="T43" fmla="*/ 2147483647 h 129"/>
                  <a:gd name="T44" fmla="*/ 2147483647 w 121"/>
                  <a:gd name="T45" fmla="*/ 2147483647 h 129"/>
                  <a:gd name="T46" fmla="*/ 2147483647 w 121"/>
                  <a:gd name="T47" fmla="*/ 2147483647 h 129"/>
                  <a:gd name="T48" fmla="*/ 2147483647 w 121"/>
                  <a:gd name="T49" fmla="*/ 2147483647 h 129"/>
                  <a:gd name="T50" fmla="*/ 0 w 121"/>
                  <a:gd name="T51" fmla="*/ 2147483647 h 129"/>
                  <a:gd name="T52" fmla="*/ 2147483647 w 121"/>
                  <a:gd name="T53" fmla="*/ 2147483647 h 129"/>
                  <a:gd name="T54" fmla="*/ 2147483647 w 121"/>
                  <a:gd name="T55" fmla="*/ 2147483647 h 129"/>
                  <a:gd name="T56" fmla="*/ 2147483647 w 121"/>
                  <a:gd name="T57" fmla="*/ 2147483647 h 129"/>
                  <a:gd name="T58" fmla="*/ 2147483647 w 121"/>
                  <a:gd name="T59" fmla="*/ 2147483647 h 129"/>
                  <a:gd name="T60" fmla="*/ 2147483647 w 121"/>
                  <a:gd name="T61" fmla="*/ 2147483647 h 129"/>
                  <a:gd name="T62" fmla="*/ 2147483647 w 121"/>
                  <a:gd name="T63" fmla="*/ 2147483647 h 129"/>
                  <a:gd name="T64" fmla="*/ 2147483647 w 121"/>
                  <a:gd name="T65" fmla="*/ 2147483647 h 129"/>
                  <a:gd name="T66" fmla="*/ 2147483647 w 121"/>
                  <a:gd name="T67" fmla="*/ 2147483647 h 129"/>
                  <a:gd name="T68" fmla="*/ 2147483647 w 121"/>
                  <a:gd name="T69" fmla="*/ 2147483647 h 129"/>
                  <a:gd name="T70" fmla="*/ 2147483647 w 121"/>
                  <a:gd name="T71" fmla="*/ 2147483647 h 129"/>
                  <a:gd name="T72" fmla="*/ 2147483647 w 121"/>
                  <a:gd name="T73" fmla="*/ 2147483647 h 129"/>
                  <a:gd name="T74" fmla="*/ 2147483647 w 121"/>
                  <a:gd name="T75" fmla="*/ 2147483647 h 129"/>
                  <a:gd name="T76" fmla="*/ 2147483647 w 121"/>
                  <a:gd name="T77" fmla="*/ 0 h 129"/>
                  <a:gd name="T78" fmla="*/ 2147483647 w 121"/>
                  <a:gd name="T79" fmla="*/ 2147483647 h 129"/>
                  <a:gd name="T80" fmla="*/ 2147483647 w 121"/>
                  <a:gd name="T81" fmla="*/ 2147483647 h 129"/>
                  <a:gd name="T82" fmla="*/ 2147483647 w 121"/>
                  <a:gd name="T83" fmla="*/ 2147483647 h 129"/>
                  <a:gd name="T84" fmla="*/ 2147483647 w 121"/>
                  <a:gd name="T85" fmla="*/ 2147483647 h 129"/>
                  <a:gd name="T86" fmla="*/ 2147483647 w 121"/>
                  <a:gd name="T87" fmla="*/ 2147483647 h 129"/>
                  <a:gd name="T88" fmla="*/ 2147483647 w 121"/>
                  <a:gd name="T89" fmla="*/ 2147483647 h 129"/>
                  <a:gd name="T90" fmla="*/ 2147483647 w 121"/>
                  <a:gd name="T91" fmla="*/ 2147483647 h 129"/>
                  <a:gd name="T92" fmla="*/ 2147483647 w 121"/>
                  <a:gd name="T93" fmla="*/ 2147483647 h 129"/>
                  <a:gd name="T94" fmla="*/ 2147483647 w 121"/>
                  <a:gd name="T95" fmla="*/ 2147483647 h 129"/>
                  <a:gd name="T96" fmla="*/ 2147483647 w 121"/>
                  <a:gd name="T97" fmla="*/ 2147483647 h 129"/>
                  <a:gd name="T98" fmla="*/ 2147483647 w 121"/>
                  <a:gd name="T99" fmla="*/ 2147483647 h 129"/>
                  <a:gd name="T100" fmla="*/ 2147483647 w 121"/>
                  <a:gd name="T101" fmla="*/ 2147483647 h 129"/>
                  <a:gd name="T102" fmla="*/ 2147483647 w 121"/>
                  <a:gd name="T103" fmla="*/ 2147483647 h 129"/>
                  <a:gd name="T104" fmla="*/ 2147483647 w 121"/>
                  <a:gd name="T105" fmla="*/ 2147483647 h 129"/>
                  <a:gd name="T106" fmla="*/ 2147483647 w 121"/>
                  <a:gd name="T107" fmla="*/ 2147483647 h 129"/>
                  <a:gd name="T108" fmla="*/ 2147483647 w 121"/>
                  <a:gd name="T109" fmla="*/ 2147483647 h 129"/>
                  <a:gd name="T110" fmla="*/ 2147483647 w 121"/>
                  <a:gd name="T111" fmla="*/ 2147483647 h 129"/>
                  <a:gd name="T112" fmla="*/ 2147483647 w 121"/>
                  <a:gd name="T113" fmla="*/ 2147483647 h 129"/>
                  <a:gd name="T114" fmla="*/ 2147483647 w 121"/>
                  <a:gd name="T115" fmla="*/ 2147483647 h 129"/>
                  <a:gd name="T116" fmla="*/ 2147483647 w 121"/>
                  <a:gd name="T117" fmla="*/ 2147483647 h 129"/>
                  <a:gd name="T118" fmla="*/ 2147483647 w 121"/>
                  <a:gd name="T119" fmla="*/ 2147483647 h 129"/>
                  <a:gd name="T120" fmla="*/ 2147483647 w 121"/>
                  <a:gd name="T121" fmla="*/ 2147483647 h 12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1"/>
                  <a:gd name="T184" fmla="*/ 0 h 129"/>
                  <a:gd name="T185" fmla="*/ 121 w 121"/>
                  <a:gd name="T186" fmla="*/ 129 h 12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1" h="129">
                    <a:moveTo>
                      <a:pt x="55" y="48"/>
                    </a:moveTo>
                    <a:lnTo>
                      <a:pt x="53" y="55"/>
                    </a:lnTo>
                    <a:lnTo>
                      <a:pt x="52" y="63"/>
                    </a:lnTo>
                    <a:lnTo>
                      <a:pt x="51" y="70"/>
                    </a:lnTo>
                    <a:lnTo>
                      <a:pt x="52" y="78"/>
                    </a:lnTo>
                    <a:lnTo>
                      <a:pt x="53" y="85"/>
                    </a:lnTo>
                    <a:lnTo>
                      <a:pt x="55" y="92"/>
                    </a:lnTo>
                    <a:lnTo>
                      <a:pt x="59" y="99"/>
                    </a:lnTo>
                    <a:lnTo>
                      <a:pt x="63" y="105"/>
                    </a:lnTo>
                    <a:lnTo>
                      <a:pt x="68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80" y="99"/>
                    </a:lnTo>
                    <a:lnTo>
                      <a:pt x="84" y="97"/>
                    </a:lnTo>
                    <a:lnTo>
                      <a:pt x="87" y="95"/>
                    </a:lnTo>
                    <a:lnTo>
                      <a:pt x="90" y="94"/>
                    </a:lnTo>
                    <a:lnTo>
                      <a:pt x="92" y="93"/>
                    </a:lnTo>
                    <a:lnTo>
                      <a:pt x="95" y="92"/>
                    </a:lnTo>
                    <a:lnTo>
                      <a:pt x="97" y="91"/>
                    </a:lnTo>
                    <a:lnTo>
                      <a:pt x="99" y="91"/>
                    </a:lnTo>
                    <a:lnTo>
                      <a:pt x="100" y="92"/>
                    </a:lnTo>
                    <a:lnTo>
                      <a:pt x="102" y="93"/>
                    </a:lnTo>
                    <a:lnTo>
                      <a:pt x="103" y="96"/>
                    </a:lnTo>
                    <a:lnTo>
                      <a:pt x="104" y="99"/>
                    </a:lnTo>
                    <a:lnTo>
                      <a:pt x="105" y="103"/>
                    </a:lnTo>
                    <a:lnTo>
                      <a:pt x="102" y="105"/>
                    </a:lnTo>
                    <a:lnTo>
                      <a:pt x="99" y="107"/>
                    </a:lnTo>
                    <a:lnTo>
                      <a:pt x="96" y="109"/>
                    </a:lnTo>
                    <a:lnTo>
                      <a:pt x="93" y="111"/>
                    </a:lnTo>
                    <a:lnTo>
                      <a:pt x="90" y="113"/>
                    </a:lnTo>
                    <a:lnTo>
                      <a:pt x="86" y="115"/>
                    </a:lnTo>
                    <a:lnTo>
                      <a:pt x="83" y="117"/>
                    </a:lnTo>
                    <a:lnTo>
                      <a:pt x="80" y="119"/>
                    </a:lnTo>
                    <a:lnTo>
                      <a:pt x="77" y="121"/>
                    </a:lnTo>
                    <a:lnTo>
                      <a:pt x="74" y="123"/>
                    </a:lnTo>
                    <a:lnTo>
                      <a:pt x="71" y="124"/>
                    </a:lnTo>
                    <a:lnTo>
                      <a:pt x="67" y="126"/>
                    </a:lnTo>
                    <a:lnTo>
                      <a:pt x="64" y="127"/>
                    </a:lnTo>
                    <a:lnTo>
                      <a:pt x="61" y="128"/>
                    </a:lnTo>
                    <a:lnTo>
                      <a:pt x="57" y="129"/>
                    </a:lnTo>
                    <a:lnTo>
                      <a:pt x="53" y="129"/>
                    </a:lnTo>
                    <a:lnTo>
                      <a:pt x="52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9" y="128"/>
                    </a:lnTo>
                    <a:lnTo>
                      <a:pt x="48" y="128"/>
                    </a:lnTo>
                    <a:lnTo>
                      <a:pt x="47" y="127"/>
                    </a:lnTo>
                    <a:lnTo>
                      <a:pt x="46" y="127"/>
                    </a:lnTo>
                    <a:lnTo>
                      <a:pt x="44" y="125"/>
                    </a:lnTo>
                    <a:lnTo>
                      <a:pt x="43" y="124"/>
                    </a:lnTo>
                    <a:lnTo>
                      <a:pt x="42" y="122"/>
                    </a:lnTo>
                    <a:lnTo>
                      <a:pt x="41" y="121"/>
                    </a:lnTo>
                    <a:lnTo>
                      <a:pt x="40" y="119"/>
                    </a:lnTo>
                    <a:lnTo>
                      <a:pt x="39" y="117"/>
                    </a:lnTo>
                    <a:lnTo>
                      <a:pt x="37" y="116"/>
                    </a:lnTo>
                    <a:lnTo>
                      <a:pt x="36" y="115"/>
                    </a:lnTo>
                    <a:lnTo>
                      <a:pt x="34" y="114"/>
                    </a:lnTo>
                    <a:lnTo>
                      <a:pt x="32" y="113"/>
                    </a:lnTo>
                    <a:lnTo>
                      <a:pt x="30" y="111"/>
                    </a:lnTo>
                    <a:lnTo>
                      <a:pt x="29" y="111"/>
                    </a:lnTo>
                    <a:lnTo>
                      <a:pt x="27" y="109"/>
                    </a:lnTo>
                    <a:lnTo>
                      <a:pt x="25" y="108"/>
                    </a:lnTo>
                    <a:lnTo>
                      <a:pt x="23" y="108"/>
                    </a:lnTo>
                    <a:lnTo>
                      <a:pt x="21" y="107"/>
                    </a:lnTo>
                    <a:lnTo>
                      <a:pt x="19" y="106"/>
                    </a:lnTo>
                    <a:lnTo>
                      <a:pt x="18" y="105"/>
                    </a:lnTo>
                    <a:lnTo>
                      <a:pt x="16" y="103"/>
                    </a:lnTo>
                    <a:lnTo>
                      <a:pt x="14" y="102"/>
                    </a:lnTo>
                    <a:lnTo>
                      <a:pt x="13" y="101"/>
                    </a:lnTo>
                    <a:lnTo>
                      <a:pt x="11" y="100"/>
                    </a:lnTo>
                    <a:lnTo>
                      <a:pt x="10" y="98"/>
                    </a:lnTo>
                    <a:lnTo>
                      <a:pt x="8" y="97"/>
                    </a:lnTo>
                    <a:lnTo>
                      <a:pt x="6" y="93"/>
                    </a:lnTo>
                    <a:lnTo>
                      <a:pt x="4" y="90"/>
                    </a:lnTo>
                    <a:lnTo>
                      <a:pt x="2" y="86"/>
                    </a:lnTo>
                    <a:lnTo>
                      <a:pt x="1" y="82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0"/>
                    </a:lnTo>
                    <a:lnTo>
                      <a:pt x="1" y="66"/>
                    </a:lnTo>
                    <a:lnTo>
                      <a:pt x="2" y="61"/>
                    </a:lnTo>
                    <a:lnTo>
                      <a:pt x="3" y="57"/>
                    </a:lnTo>
                    <a:lnTo>
                      <a:pt x="4" y="53"/>
                    </a:lnTo>
                    <a:lnTo>
                      <a:pt x="5" y="49"/>
                    </a:lnTo>
                    <a:lnTo>
                      <a:pt x="7" y="44"/>
                    </a:lnTo>
                    <a:lnTo>
                      <a:pt x="8" y="40"/>
                    </a:lnTo>
                    <a:lnTo>
                      <a:pt x="10" y="37"/>
                    </a:lnTo>
                    <a:lnTo>
                      <a:pt x="13" y="33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8" y="26"/>
                    </a:lnTo>
                    <a:lnTo>
                      <a:pt x="19" y="24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9" y="16"/>
                    </a:lnTo>
                    <a:lnTo>
                      <a:pt x="31" y="15"/>
                    </a:lnTo>
                    <a:lnTo>
                      <a:pt x="33" y="14"/>
                    </a:lnTo>
                    <a:lnTo>
                      <a:pt x="35" y="12"/>
                    </a:lnTo>
                    <a:lnTo>
                      <a:pt x="38" y="11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44" y="8"/>
                    </a:lnTo>
                    <a:lnTo>
                      <a:pt x="46" y="7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5" y="4"/>
                    </a:lnTo>
                    <a:lnTo>
                      <a:pt x="57" y="3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1" y="3"/>
                    </a:lnTo>
                    <a:lnTo>
                      <a:pt x="84" y="4"/>
                    </a:lnTo>
                    <a:lnTo>
                      <a:pt x="87" y="5"/>
                    </a:lnTo>
                    <a:lnTo>
                      <a:pt x="89" y="6"/>
                    </a:lnTo>
                    <a:lnTo>
                      <a:pt x="92" y="7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0" y="10"/>
                    </a:lnTo>
                    <a:lnTo>
                      <a:pt x="103" y="11"/>
                    </a:lnTo>
                    <a:lnTo>
                      <a:pt x="106" y="12"/>
                    </a:lnTo>
                    <a:lnTo>
                      <a:pt x="108" y="13"/>
                    </a:lnTo>
                    <a:lnTo>
                      <a:pt x="111" y="15"/>
                    </a:lnTo>
                    <a:lnTo>
                      <a:pt x="113" y="16"/>
                    </a:lnTo>
                    <a:lnTo>
                      <a:pt x="116" y="18"/>
                    </a:lnTo>
                    <a:lnTo>
                      <a:pt x="118" y="19"/>
                    </a:lnTo>
                    <a:lnTo>
                      <a:pt x="121" y="21"/>
                    </a:lnTo>
                    <a:lnTo>
                      <a:pt x="121" y="22"/>
                    </a:lnTo>
                    <a:lnTo>
                      <a:pt x="121" y="23"/>
                    </a:lnTo>
                    <a:lnTo>
                      <a:pt x="120" y="25"/>
                    </a:lnTo>
                    <a:lnTo>
                      <a:pt x="119" y="27"/>
                    </a:lnTo>
                    <a:lnTo>
                      <a:pt x="118" y="29"/>
                    </a:lnTo>
                    <a:lnTo>
                      <a:pt x="116" y="31"/>
                    </a:lnTo>
                    <a:lnTo>
                      <a:pt x="115" y="33"/>
                    </a:lnTo>
                    <a:lnTo>
                      <a:pt x="115" y="36"/>
                    </a:lnTo>
                    <a:lnTo>
                      <a:pt x="114" y="34"/>
                    </a:lnTo>
                    <a:lnTo>
                      <a:pt x="113" y="33"/>
                    </a:lnTo>
                    <a:lnTo>
                      <a:pt x="112" y="32"/>
                    </a:lnTo>
                    <a:lnTo>
                      <a:pt x="110" y="31"/>
                    </a:lnTo>
                    <a:lnTo>
                      <a:pt x="109" y="31"/>
                    </a:lnTo>
                    <a:lnTo>
                      <a:pt x="108" y="30"/>
                    </a:lnTo>
                    <a:lnTo>
                      <a:pt x="106" y="30"/>
                    </a:lnTo>
                    <a:lnTo>
                      <a:pt x="105" y="30"/>
                    </a:lnTo>
                    <a:lnTo>
                      <a:pt x="104" y="30"/>
                    </a:lnTo>
                    <a:lnTo>
                      <a:pt x="102" y="29"/>
                    </a:lnTo>
                    <a:lnTo>
                      <a:pt x="101" y="29"/>
                    </a:lnTo>
                    <a:lnTo>
                      <a:pt x="99" y="29"/>
                    </a:lnTo>
                    <a:lnTo>
                      <a:pt x="98" y="29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4" y="27"/>
                    </a:lnTo>
                    <a:lnTo>
                      <a:pt x="93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5"/>
                    </a:lnTo>
                    <a:lnTo>
                      <a:pt x="88" y="25"/>
                    </a:lnTo>
                    <a:lnTo>
                      <a:pt x="87" y="24"/>
                    </a:lnTo>
                    <a:lnTo>
                      <a:pt x="86" y="24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9" y="24"/>
                    </a:lnTo>
                    <a:lnTo>
                      <a:pt x="78" y="24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74" y="25"/>
                    </a:lnTo>
                    <a:lnTo>
                      <a:pt x="69" y="27"/>
                    </a:lnTo>
                    <a:lnTo>
                      <a:pt x="66" y="28"/>
                    </a:lnTo>
                    <a:lnTo>
                      <a:pt x="63" y="31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9" y="40"/>
                    </a:lnTo>
                    <a:lnTo>
                      <a:pt x="57" y="43"/>
                    </a:lnTo>
                    <a:lnTo>
                      <a:pt x="55" y="48"/>
                    </a:lnTo>
                    <a:close/>
                  </a:path>
                </a:pathLst>
              </a:custGeom>
              <a:solidFill>
                <a:srgbClr val="FFFF00"/>
              </a:solidFill>
              <a:ln w="12700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grpSp>
            <p:nvGrpSpPr>
              <p:cNvPr id="118" name="Group 282"/>
              <p:cNvGrpSpPr>
                <a:grpSpLocks/>
              </p:cNvGrpSpPr>
              <p:nvPr/>
            </p:nvGrpSpPr>
            <p:grpSpPr bwMode="auto">
              <a:xfrm>
                <a:off x="65698" y="-2966"/>
                <a:ext cx="219803" cy="432642"/>
                <a:chOff x="65698" y="-2966"/>
                <a:chExt cx="219803" cy="432642"/>
              </a:xfrm>
            </p:grpSpPr>
            <p:sp>
              <p:nvSpPr>
                <p:cNvPr id="119" name="Freeform 147"/>
                <p:cNvSpPr>
                  <a:spLocks/>
                </p:cNvSpPr>
                <p:nvPr/>
              </p:nvSpPr>
              <p:spPr bwMode="auto">
                <a:xfrm rot="10923573" flipH="1">
                  <a:off x="208873" y="17219"/>
                  <a:ext cx="33832" cy="48978"/>
                </a:xfrm>
                <a:custGeom>
                  <a:avLst/>
                  <a:gdLst>
                    <a:gd name="T0" fmla="*/ 2147483647 w 26"/>
                    <a:gd name="T1" fmla="*/ 2147483647 h 10"/>
                    <a:gd name="T2" fmla="*/ 2147483647 w 26"/>
                    <a:gd name="T3" fmla="*/ 0 h 10"/>
                    <a:gd name="T4" fmla="*/ 0 w 26"/>
                    <a:gd name="T5" fmla="*/ 2147483647 h 10"/>
                    <a:gd name="T6" fmla="*/ 2147483647 w 26"/>
                    <a:gd name="T7" fmla="*/ 2147483647 h 10"/>
                    <a:gd name="T8" fmla="*/ 2147483647 w 26"/>
                    <a:gd name="T9" fmla="*/ 2147483647 h 10"/>
                    <a:gd name="T10" fmla="*/ 2147483647 w 26"/>
                    <a:gd name="T11" fmla="*/ 2147483647 h 10"/>
                    <a:gd name="T12" fmla="*/ 2147483647 w 26"/>
                    <a:gd name="T13" fmla="*/ 2147483647 h 10"/>
                    <a:gd name="T14" fmla="*/ 2147483647 w 26"/>
                    <a:gd name="T15" fmla="*/ 2147483647 h 10"/>
                    <a:gd name="T16" fmla="*/ 2147483647 w 26"/>
                    <a:gd name="T17" fmla="*/ 2147483647 h 10"/>
                    <a:gd name="T18" fmla="*/ 2147483647 w 26"/>
                    <a:gd name="T19" fmla="*/ 2147483647 h 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10"/>
                    <a:gd name="T32" fmla="*/ 26 w 26"/>
                    <a:gd name="T33" fmla="*/ 10 h 1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10">
                      <a:moveTo>
                        <a:pt x="24" y="1"/>
                      </a:moveTo>
                      <a:lnTo>
                        <a:pt x="24" y="0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1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0" name="Freeform 148"/>
                <p:cNvSpPr>
                  <a:spLocks/>
                </p:cNvSpPr>
                <p:nvPr/>
              </p:nvSpPr>
              <p:spPr bwMode="auto">
                <a:xfrm rot="10923573" flipH="1">
                  <a:off x="229230" y="236821"/>
                  <a:ext cx="53314" cy="113828"/>
                </a:xfrm>
                <a:custGeom>
                  <a:avLst/>
                  <a:gdLst>
                    <a:gd name="T0" fmla="*/ 0 w 33"/>
                    <a:gd name="T1" fmla="*/ 2147483647 h 28"/>
                    <a:gd name="T2" fmla="*/ 2147483647 w 33"/>
                    <a:gd name="T3" fmla="*/ 2147483647 h 28"/>
                    <a:gd name="T4" fmla="*/ 2147483647 w 33"/>
                    <a:gd name="T5" fmla="*/ 2147483647 h 28"/>
                    <a:gd name="T6" fmla="*/ 2147483647 w 33"/>
                    <a:gd name="T7" fmla="*/ 2147483647 h 28"/>
                    <a:gd name="T8" fmla="*/ 2147483647 w 33"/>
                    <a:gd name="T9" fmla="*/ 2147483647 h 28"/>
                    <a:gd name="T10" fmla="*/ 2147483647 w 33"/>
                    <a:gd name="T11" fmla="*/ 2147483647 h 28"/>
                    <a:gd name="T12" fmla="*/ 2147483647 w 33"/>
                    <a:gd name="T13" fmla="*/ 2147483647 h 28"/>
                    <a:gd name="T14" fmla="*/ 2147483647 w 33"/>
                    <a:gd name="T15" fmla="*/ 2147483647 h 28"/>
                    <a:gd name="T16" fmla="*/ 2147483647 w 33"/>
                    <a:gd name="T17" fmla="*/ 2147483647 h 28"/>
                    <a:gd name="T18" fmla="*/ 2147483647 w 33"/>
                    <a:gd name="T19" fmla="*/ 2147483647 h 28"/>
                    <a:gd name="T20" fmla="*/ 2147483647 w 33"/>
                    <a:gd name="T21" fmla="*/ 2147483647 h 28"/>
                    <a:gd name="T22" fmla="*/ 2147483647 w 33"/>
                    <a:gd name="T23" fmla="*/ 2147483647 h 28"/>
                    <a:gd name="T24" fmla="*/ 2147483647 w 33"/>
                    <a:gd name="T25" fmla="*/ 2147483647 h 28"/>
                    <a:gd name="T26" fmla="*/ 2147483647 w 33"/>
                    <a:gd name="T27" fmla="*/ 2147483647 h 28"/>
                    <a:gd name="T28" fmla="*/ 2147483647 w 33"/>
                    <a:gd name="T29" fmla="*/ 2147483647 h 28"/>
                    <a:gd name="T30" fmla="*/ 2147483647 w 33"/>
                    <a:gd name="T31" fmla="*/ 2147483647 h 28"/>
                    <a:gd name="T32" fmla="*/ 2147483647 w 33"/>
                    <a:gd name="T33" fmla="*/ 2147483647 h 28"/>
                    <a:gd name="T34" fmla="*/ 2147483647 w 33"/>
                    <a:gd name="T35" fmla="*/ 2147483647 h 28"/>
                    <a:gd name="T36" fmla="*/ 2147483647 w 33"/>
                    <a:gd name="T37" fmla="*/ 2147483647 h 28"/>
                    <a:gd name="T38" fmla="*/ 2147483647 w 33"/>
                    <a:gd name="T39" fmla="*/ 2147483647 h 28"/>
                    <a:gd name="T40" fmla="*/ 2147483647 w 33"/>
                    <a:gd name="T41" fmla="*/ 2147483647 h 28"/>
                    <a:gd name="T42" fmla="*/ 2147483647 w 33"/>
                    <a:gd name="T43" fmla="*/ 2147483647 h 28"/>
                    <a:gd name="T44" fmla="*/ 2147483647 w 33"/>
                    <a:gd name="T45" fmla="*/ 2147483647 h 28"/>
                    <a:gd name="T46" fmla="*/ 2147483647 w 33"/>
                    <a:gd name="T47" fmla="*/ 2147483647 h 28"/>
                    <a:gd name="T48" fmla="*/ 2147483647 w 33"/>
                    <a:gd name="T49" fmla="*/ 2147483647 h 28"/>
                    <a:gd name="T50" fmla="*/ 2147483647 w 33"/>
                    <a:gd name="T51" fmla="*/ 2147483647 h 28"/>
                    <a:gd name="T52" fmla="*/ 2147483647 w 33"/>
                    <a:gd name="T53" fmla="*/ 2147483647 h 28"/>
                    <a:gd name="T54" fmla="*/ 2147483647 w 33"/>
                    <a:gd name="T55" fmla="*/ 2147483647 h 28"/>
                    <a:gd name="T56" fmla="*/ 2147483647 w 33"/>
                    <a:gd name="T57" fmla="*/ 2147483647 h 28"/>
                    <a:gd name="T58" fmla="*/ 2147483647 w 33"/>
                    <a:gd name="T59" fmla="*/ 2147483647 h 28"/>
                    <a:gd name="T60" fmla="*/ 2147483647 w 33"/>
                    <a:gd name="T61" fmla="*/ 2147483647 h 28"/>
                    <a:gd name="T62" fmla="*/ 2147483647 w 33"/>
                    <a:gd name="T63" fmla="*/ 2147483647 h 28"/>
                    <a:gd name="T64" fmla="*/ 2147483647 w 33"/>
                    <a:gd name="T65" fmla="*/ 2147483647 h 28"/>
                    <a:gd name="T66" fmla="*/ 2147483647 w 33"/>
                    <a:gd name="T67" fmla="*/ 2147483647 h 28"/>
                    <a:gd name="T68" fmla="*/ 2147483647 w 33"/>
                    <a:gd name="T69" fmla="*/ 2147483647 h 28"/>
                    <a:gd name="T70" fmla="*/ 2147483647 w 33"/>
                    <a:gd name="T71" fmla="*/ 2147483647 h 28"/>
                    <a:gd name="T72" fmla="*/ 2147483647 w 33"/>
                    <a:gd name="T73" fmla="*/ 2147483647 h 28"/>
                    <a:gd name="T74" fmla="*/ 2147483647 w 33"/>
                    <a:gd name="T75" fmla="*/ 2147483647 h 28"/>
                    <a:gd name="T76" fmla="*/ 2147483647 w 33"/>
                    <a:gd name="T77" fmla="*/ 2147483647 h 28"/>
                    <a:gd name="T78" fmla="*/ 2147483647 w 33"/>
                    <a:gd name="T79" fmla="*/ 0 h 28"/>
                    <a:gd name="T80" fmla="*/ 2147483647 w 33"/>
                    <a:gd name="T81" fmla="*/ 0 h 28"/>
                    <a:gd name="T82" fmla="*/ 0 w 33"/>
                    <a:gd name="T83" fmla="*/ 2147483647 h 2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33"/>
                    <a:gd name="T127" fmla="*/ 0 h 28"/>
                    <a:gd name="T128" fmla="*/ 33 w 33"/>
                    <a:gd name="T129" fmla="*/ 28 h 2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33" h="28">
                      <a:moveTo>
                        <a:pt x="0" y="9"/>
                      </a:moveTo>
                      <a:lnTo>
                        <a:pt x="2" y="12"/>
                      </a:lnTo>
                      <a:lnTo>
                        <a:pt x="3" y="15"/>
                      </a:lnTo>
                      <a:lnTo>
                        <a:pt x="5" y="18"/>
                      </a:lnTo>
                      <a:lnTo>
                        <a:pt x="8" y="20"/>
                      </a:lnTo>
                      <a:lnTo>
                        <a:pt x="10" y="23"/>
                      </a:lnTo>
                      <a:lnTo>
                        <a:pt x="12" y="25"/>
                      </a:lnTo>
                      <a:lnTo>
                        <a:pt x="15" y="27"/>
                      </a:lnTo>
                      <a:lnTo>
                        <a:pt x="19" y="28"/>
                      </a:lnTo>
                      <a:lnTo>
                        <a:pt x="20" y="28"/>
                      </a:lnTo>
                      <a:lnTo>
                        <a:pt x="20" y="27"/>
                      </a:lnTo>
                      <a:lnTo>
                        <a:pt x="21" y="27"/>
                      </a:lnTo>
                      <a:lnTo>
                        <a:pt x="21" y="26"/>
                      </a:lnTo>
                      <a:lnTo>
                        <a:pt x="21" y="25"/>
                      </a:lnTo>
                      <a:lnTo>
                        <a:pt x="20" y="25"/>
                      </a:lnTo>
                      <a:lnTo>
                        <a:pt x="21" y="24"/>
                      </a:lnTo>
                      <a:lnTo>
                        <a:pt x="23" y="25"/>
                      </a:lnTo>
                      <a:lnTo>
                        <a:pt x="24" y="26"/>
                      </a:lnTo>
                      <a:lnTo>
                        <a:pt x="26" y="26"/>
                      </a:lnTo>
                      <a:lnTo>
                        <a:pt x="27" y="27"/>
                      </a:lnTo>
                      <a:lnTo>
                        <a:pt x="28" y="27"/>
                      </a:lnTo>
                      <a:lnTo>
                        <a:pt x="29" y="27"/>
                      </a:lnTo>
                      <a:lnTo>
                        <a:pt x="30" y="26"/>
                      </a:lnTo>
                      <a:lnTo>
                        <a:pt x="31" y="26"/>
                      </a:lnTo>
                      <a:lnTo>
                        <a:pt x="32" y="23"/>
                      </a:lnTo>
                      <a:lnTo>
                        <a:pt x="33" y="20"/>
                      </a:lnTo>
                      <a:lnTo>
                        <a:pt x="33" y="17"/>
                      </a:lnTo>
                      <a:lnTo>
                        <a:pt x="32" y="15"/>
                      </a:lnTo>
                      <a:lnTo>
                        <a:pt x="31" y="13"/>
                      </a:lnTo>
                      <a:lnTo>
                        <a:pt x="29" y="11"/>
                      </a:lnTo>
                      <a:lnTo>
                        <a:pt x="27" y="9"/>
                      </a:lnTo>
                      <a:lnTo>
                        <a:pt x="25" y="7"/>
                      </a:lnTo>
                      <a:lnTo>
                        <a:pt x="22" y="6"/>
                      </a:lnTo>
                      <a:lnTo>
                        <a:pt x="19" y="5"/>
                      </a:lnTo>
                      <a:lnTo>
                        <a:pt x="16" y="4"/>
                      </a:lnTo>
                      <a:lnTo>
                        <a:pt x="13" y="3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1" name="Freeform 149"/>
                <p:cNvSpPr>
                  <a:spLocks/>
                </p:cNvSpPr>
                <p:nvPr/>
              </p:nvSpPr>
              <p:spPr bwMode="auto">
                <a:xfrm rot="10923573" flipH="1">
                  <a:off x="240042" y="246345"/>
                  <a:ext cx="45459" cy="112468"/>
                </a:xfrm>
                <a:custGeom>
                  <a:avLst/>
                  <a:gdLst>
                    <a:gd name="T0" fmla="*/ 2147483647 w 33"/>
                    <a:gd name="T1" fmla="*/ 2147483647 h 27"/>
                    <a:gd name="T2" fmla="*/ 2147483647 w 33"/>
                    <a:gd name="T3" fmla="*/ 2147483647 h 27"/>
                    <a:gd name="T4" fmla="*/ 2147483647 w 33"/>
                    <a:gd name="T5" fmla="*/ 2147483647 h 27"/>
                    <a:gd name="T6" fmla="*/ 2147483647 w 33"/>
                    <a:gd name="T7" fmla="*/ 2147483647 h 27"/>
                    <a:gd name="T8" fmla="*/ 2147483647 w 33"/>
                    <a:gd name="T9" fmla="*/ 2147483647 h 27"/>
                    <a:gd name="T10" fmla="*/ 2147483647 w 33"/>
                    <a:gd name="T11" fmla="*/ 2147483647 h 27"/>
                    <a:gd name="T12" fmla="*/ 2147483647 w 33"/>
                    <a:gd name="T13" fmla="*/ 2147483647 h 27"/>
                    <a:gd name="T14" fmla="*/ 2147483647 w 33"/>
                    <a:gd name="T15" fmla="*/ 2147483647 h 27"/>
                    <a:gd name="T16" fmla="*/ 2147483647 w 33"/>
                    <a:gd name="T17" fmla="*/ 2147483647 h 27"/>
                    <a:gd name="T18" fmla="*/ 2147483647 w 33"/>
                    <a:gd name="T19" fmla="*/ 2147483647 h 27"/>
                    <a:gd name="T20" fmla="*/ 2147483647 w 33"/>
                    <a:gd name="T21" fmla="*/ 2147483647 h 27"/>
                    <a:gd name="T22" fmla="*/ 2147483647 w 33"/>
                    <a:gd name="T23" fmla="*/ 2147483647 h 27"/>
                    <a:gd name="T24" fmla="*/ 2147483647 w 33"/>
                    <a:gd name="T25" fmla="*/ 2147483647 h 27"/>
                    <a:gd name="T26" fmla="*/ 2147483647 w 33"/>
                    <a:gd name="T27" fmla="*/ 2147483647 h 27"/>
                    <a:gd name="T28" fmla="*/ 2147483647 w 33"/>
                    <a:gd name="T29" fmla="*/ 2147483647 h 27"/>
                    <a:gd name="T30" fmla="*/ 2147483647 w 33"/>
                    <a:gd name="T31" fmla="*/ 2147483647 h 27"/>
                    <a:gd name="T32" fmla="*/ 2147483647 w 33"/>
                    <a:gd name="T33" fmla="*/ 2147483647 h 27"/>
                    <a:gd name="T34" fmla="*/ 2147483647 w 33"/>
                    <a:gd name="T35" fmla="*/ 2147483647 h 27"/>
                    <a:gd name="T36" fmla="*/ 2147483647 w 33"/>
                    <a:gd name="T37" fmla="*/ 2147483647 h 27"/>
                    <a:gd name="T38" fmla="*/ 2147483647 w 33"/>
                    <a:gd name="T39" fmla="*/ 2147483647 h 27"/>
                    <a:gd name="T40" fmla="*/ 2147483647 w 33"/>
                    <a:gd name="T41" fmla="*/ 2147483647 h 27"/>
                    <a:gd name="T42" fmla="*/ 2147483647 w 33"/>
                    <a:gd name="T43" fmla="*/ 2147483647 h 27"/>
                    <a:gd name="T44" fmla="*/ 2147483647 w 33"/>
                    <a:gd name="T45" fmla="*/ 2147483647 h 27"/>
                    <a:gd name="T46" fmla="*/ 2147483647 w 33"/>
                    <a:gd name="T47" fmla="*/ 2147483647 h 27"/>
                    <a:gd name="T48" fmla="*/ 2147483647 w 33"/>
                    <a:gd name="T49" fmla="*/ 2147483647 h 27"/>
                    <a:gd name="T50" fmla="*/ 2147483647 w 33"/>
                    <a:gd name="T51" fmla="*/ 2147483647 h 27"/>
                    <a:gd name="T52" fmla="*/ 2147483647 w 33"/>
                    <a:gd name="T53" fmla="*/ 2147483647 h 27"/>
                    <a:gd name="T54" fmla="*/ 2147483647 w 33"/>
                    <a:gd name="T55" fmla="*/ 2147483647 h 27"/>
                    <a:gd name="T56" fmla="*/ 2147483647 w 33"/>
                    <a:gd name="T57" fmla="*/ 2147483647 h 27"/>
                    <a:gd name="T58" fmla="*/ 2147483647 w 33"/>
                    <a:gd name="T59" fmla="*/ 2147483647 h 27"/>
                    <a:gd name="T60" fmla="*/ 2147483647 w 33"/>
                    <a:gd name="T61" fmla="*/ 2147483647 h 27"/>
                    <a:gd name="T62" fmla="*/ 2147483647 w 33"/>
                    <a:gd name="T63" fmla="*/ 2147483647 h 27"/>
                    <a:gd name="T64" fmla="*/ 2147483647 w 33"/>
                    <a:gd name="T65" fmla="*/ 2147483647 h 27"/>
                    <a:gd name="T66" fmla="*/ 2147483647 w 33"/>
                    <a:gd name="T67" fmla="*/ 2147483647 h 27"/>
                    <a:gd name="T68" fmla="*/ 2147483647 w 33"/>
                    <a:gd name="T69" fmla="*/ 0 h 27"/>
                    <a:gd name="T70" fmla="*/ 0 w 33"/>
                    <a:gd name="T71" fmla="*/ 0 h 27"/>
                    <a:gd name="T72" fmla="*/ 2147483647 w 33"/>
                    <a:gd name="T73" fmla="*/ 0 h 27"/>
                    <a:gd name="T74" fmla="*/ 0 w 33"/>
                    <a:gd name="T75" fmla="*/ 0 h 27"/>
                    <a:gd name="T76" fmla="*/ 0 w 33"/>
                    <a:gd name="T77" fmla="*/ 0 h 27"/>
                    <a:gd name="T78" fmla="*/ 2147483647 w 33"/>
                    <a:gd name="T79" fmla="*/ 2147483647 h 27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3"/>
                    <a:gd name="T121" fmla="*/ 0 h 27"/>
                    <a:gd name="T122" fmla="*/ 33 w 33"/>
                    <a:gd name="T123" fmla="*/ 27 h 27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3" h="27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9" y="4"/>
                      </a:lnTo>
                      <a:lnTo>
                        <a:pt x="12" y="4"/>
                      </a:lnTo>
                      <a:lnTo>
                        <a:pt x="15" y="5"/>
                      </a:lnTo>
                      <a:lnTo>
                        <a:pt x="18" y="7"/>
                      </a:lnTo>
                      <a:lnTo>
                        <a:pt x="21" y="8"/>
                      </a:lnTo>
                      <a:lnTo>
                        <a:pt x="23" y="9"/>
                      </a:lnTo>
                      <a:lnTo>
                        <a:pt x="26" y="11"/>
                      </a:lnTo>
                      <a:lnTo>
                        <a:pt x="28" y="12"/>
                      </a:lnTo>
                      <a:lnTo>
                        <a:pt x="29" y="14"/>
                      </a:lnTo>
                      <a:lnTo>
                        <a:pt x="30" y="16"/>
                      </a:lnTo>
                      <a:lnTo>
                        <a:pt x="31" y="18"/>
                      </a:lnTo>
                      <a:lnTo>
                        <a:pt x="31" y="21"/>
                      </a:lnTo>
                      <a:lnTo>
                        <a:pt x="30" y="23"/>
                      </a:lnTo>
                      <a:lnTo>
                        <a:pt x="29" y="26"/>
                      </a:lnTo>
                      <a:lnTo>
                        <a:pt x="30" y="27"/>
                      </a:lnTo>
                      <a:lnTo>
                        <a:pt x="32" y="24"/>
                      </a:lnTo>
                      <a:lnTo>
                        <a:pt x="33" y="21"/>
                      </a:lnTo>
                      <a:lnTo>
                        <a:pt x="33" y="18"/>
                      </a:lnTo>
                      <a:lnTo>
                        <a:pt x="32" y="16"/>
                      </a:lnTo>
                      <a:lnTo>
                        <a:pt x="31" y="13"/>
                      </a:lnTo>
                      <a:lnTo>
                        <a:pt x="29" y="11"/>
                      </a:lnTo>
                      <a:lnTo>
                        <a:pt x="27" y="9"/>
                      </a:lnTo>
                      <a:lnTo>
                        <a:pt x="24" y="8"/>
                      </a:lnTo>
                      <a:lnTo>
                        <a:pt x="22" y="6"/>
                      </a:lnTo>
                      <a:lnTo>
                        <a:pt x="19" y="5"/>
                      </a:lnTo>
                      <a:lnTo>
                        <a:pt x="15" y="4"/>
                      </a:lnTo>
                      <a:lnTo>
                        <a:pt x="12" y="3"/>
                      </a:lnTo>
                      <a:lnTo>
                        <a:pt x="9" y="2"/>
                      </a:lnTo>
                      <a:lnTo>
                        <a:pt x="6" y="1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2" name="Freeform 150"/>
                <p:cNvSpPr>
                  <a:spLocks/>
                </p:cNvSpPr>
                <p:nvPr/>
              </p:nvSpPr>
              <p:spPr bwMode="auto">
                <a:xfrm rot="10923573" flipH="1">
                  <a:off x="218079" y="310008"/>
                  <a:ext cx="19482" cy="47617"/>
                </a:xfrm>
                <a:custGeom>
                  <a:avLst/>
                  <a:gdLst>
                    <a:gd name="T0" fmla="*/ 2147483647 w 3"/>
                    <a:gd name="T1" fmla="*/ 2147483647 h 11"/>
                    <a:gd name="T2" fmla="*/ 2147483647 w 3"/>
                    <a:gd name="T3" fmla="*/ 2147483647 h 11"/>
                    <a:gd name="T4" fmla="*/ 2147483647 w 3"/>
                    <a:gd name="T5" fmla="*/ 2147483647 h 11"/>
                    <a:gd name="T6" fmla="*/ 2147483647 w 3"/>
                    <a:gd name="T7" fmla="*/ 0 h 11"/>
                    <a:gd name="T8" fmla="*/ 0 w 3"/>
                    <a:gd name="T9" fmla="*/ 2147483647 h 11"/>
                    <a:gd name="T10" fmla="*/ 0 w 3"/>
                    <a:gd name="T11" fmla="*/ 2147483647 h 11"/>
                    <a:gd name="T12" fmla="*/ 0 w 3"/>
                    <a:gd name="T13" fmla="*/ 2147483647 h 11"/>
                    <a:gd name="T14" fmla="*/ 0 w 3"/>
                    <a:gd name="T15" fmla="*/ 2147483647 h 11"/>
                    <a:gd name="T16" fmla="*/ 0 w 3"/>
                    <a:gd name="T17" fmla="*/ 2147483647 h 11"/>
                    <a:gd name="T18" fmla="*/ 2147483647 w 3"/>
                    <a:gd name="T19" fmla="*/ 2147483647 h 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11"/>
                    <a:gd name="T32" fmla="*/ 3 w 3"/>
                    <a:gd name="T33" fmla="*/ 11 h 1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11">
                      <a:moveTo>
                        <a:pt x="2" y="10"/>
                      </a:moveTo>
                      <a:lnTo>
                        <a:pt x="2" y="10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3" name="Freeform 151"/>
                <p:cNvSpPr>
                  <a:spLocks/>
                </p:cNvSpPr>
                <p:nvPr/>
              </p:nvSpPr>
              <p:spPr bwMode="auto">
                <a:xfrm rot="10923573" flipH="1">
                  <a:off x="214213" y="33771"/>
                  <a:ext cx="59808" cy="82084"/>
                </a:xfrm>
                <a:custGeom>
                  <a:avLst/>
                  <a:gdLst>
                    <a:gd name="T0" fmla="*/ 0 w 37"/>
                    <a:gd name="T1" fmla="*/ 2147483647 h 21"/>
                    <a:gd name="T2" fmla="*/ 2147483647 w 37"/>
                    <a:gd name="T3" fmla="*/ 2147483647 h 21"/>
                    <a:gd name="T4" fmla="*/ 2147483647 w 37"/>
                    <a:gd name="T5" fmla="*/ 2147483647 h 21"/>
                    <a:gd name="T6" fmla="*/ 2147483647 w 37"/>
                    <a:gd name="T7" fmla="*/ 2147483647 h 21"/>
                    <a:gd name="T8" fmla="*/ 2147483647 w 37"/>
                    <a:gd name="T9" fmla="*/ 2147483647 h 21"/>
                    <a:gd name="T10" fmla="*/ 2147483647 w 37"/>
                    <a:gd name="T11" fmla="*/ 2147483647 h 21"/>
                    <a:gd name="T12" fmla="*/ 2147483647 w 37"/>
                    <a:gd name="T13" fmla="*/ 2147483647 h 21"/>
                    <a:gd name="T14" fmla="*/ 2147483647 w 37"/>
                    <a:gd name="T15" fmla="*/ 2147483647 h 21"/>
                    <a:gd name="T16" fmla="*/ 2147483647 w 37"/>
                    <a:gd name="T17" fmla="*/ 2147483647 h 21"/>
                    <a:gd name="T18" fmla="*/ 2147483647 w 37"/>
                    <a:gd name="T19" fmla="*/ 2147483647 h 21"/>
                    <a:gd name="T20" fmla="*/ 2147483647 w 37"/>
                    <a:gd name="T21" fmla="*/ 2147483647 h 21"/>
                    <a:gd name="T22" fmla="*/ 2147483647 w 37"/>
                    <a:gd name="T23" fmla="*/ 2147483647 h 21"/>
                    <a:gd name="T24" fmla="*/ 2147483647 w 37"/>
                    <a:gd name="T25" fmla="*/ 2147483647 h 21"/>
                    <a:gd name="T26" fmla="*/ 2147483647 w 37"/>
                    <a:gd name="T27" fmla="*/ 0 h 21"/>
                    <a:gd name="T28" fmla="*/ 2147483647 w 37"/>
                    <a:gd name="T29" fmla="*/ 0 h 21"/>
                    <a:gd name="T30" fmla="*/ 2147483647 w 37"/>
                    <a:gd name="T31" fmla="*/ 0 h 21"/>
                    <a:gd name="T32" fmla="*/ 2147483647 w 37"/>
                    <a:gd name="T33" fmla="*/ 2147483647 h 21"/>
                    <a:gd name="T34" fmla="*/ 2147483647 w 37"/>
                    <a:gd name="T35" fmla="*/ 2147483647 h 21"/>
                    <a:gd name="T36" fmla="*/ 2147483647 w 37"/>
                    <a:gd name="T37" fmla="*/ 2147483647 h 21"/>
                    <a:gd name="T38" fmla="*/ 2147483647 w 37"/>
                    <a:gd name="T39" fmla="*/ 2147483647 h 21"/>
                    <a:gd name="T40" fmla="*/ 2147483647 w 37"/>
                    <a:gd name="T41" fmla="*/ 2147483647 h 21"/>
                    <a:gd name="T42" fmla="*/ 2147483647 w 37"/>
                    <a:gd name="T43" fmla="*/ 2147483647 h 21"/>
                    <a:gd name="T44" fmla="*/ 2147483647 w 37"/>
                    <a:gd name="T45" fmla="*/ 2147483647 h 21"/>
                    <a:gd name="T46" fmla="*/ 2147483647 w 37"/>
                    <a:gd name="T47" fmla="*/ 2147483647 h 21"/>
                    <a:gd name="T48" fmla="*/ 2147483647 w 37"/>
                    <a:gd name="T49" fmla="*/ 2147483647 h 21"/>
                    <a:gd name="T50" fmla="*/ 2147483647 w 37"/>
                    <a:gd name="T51" fmla="*/ 2147483647 h 21"/>
                    <a:gd name="T52" fmla="*/ 2147483647 w 37"/>
                    <a:gd name="T53" fmla="*/ 2147483647 h 21"/>
                    <a:gd name="T54" fmla="*/ 2147483647 w 37"/>
                    <a:gd name="T55" fmla="*/ 2147483647 h 21"/>
                    <a:gd name="T56" fmla="*/ 2147483647 w 37"/>
                    <a:gd name="T57" fmla="*/ 2147483647 h 21"/>
                    <a:gd name="T58" fmla="*/ 2147483647 w 37"/>
                    <a:gd name="T59" fmla="*/ 2147483647 h 21"/>
                    <a:gd name="T60" fmla="*/ 2147483647 w 37"/>
                    <a:gd name="T61" fmla="*/ 2147483647 h 21"/>
                    <a:gd name="T62" fmla="*/ 2147483647 w 37"/>
                    <a:gd name="T63" fmla="*/ 2147483647 h 21"/>
                    <a:gd name="T64" fmla="*/ 2147483647 w 37"/>
                    <a:gd name="T65" fmla="*/ 2147483647 h 21"/>
                    <a:gd name="T66" fmla="*/ 2147483647 w 37"/>
                    <a:gd name="T67" fmla="*/ 2147483647 h 21"/>
                    <a:gd name="T68" fmla="*/ 2147483647 w 37"/>
                    <a:gd name="T69" fmla="*/ 2147483647 h 21"/>
                    <a:gd name="T70" fmla="*/ 2147483647 w 37"/>
                    <a:gd name="T71" fmla="*/ 2147483647 h 21"/>
                    <a:gd name="T72" fmla="*/ 2147483647 w 37"/>
                    <a:gd name="T73" fmla="*/ 2147483647 h 21"/>
                    <a:gd name="T74" fmla="*/ 2147483647 w 37"/>
                    <a:gd name="T75" fmla="*/ 2147483647 h 21"/>
                    <a:gd name="T76" fmla="*/ 2147483647 w 37"/>
                    <a:gd name="T77" fmla="*/ 2147483647 h 21"/>
                    <a:gd name="T78" fmla="*/ 2147483647 w 37"/>
                    <a:gd name="T79" fmla="*/ 2147483647 h 21"/>
                    <a:gd name="T80" fmla="*/ 2147483647 w 37"/>
                    <a:gd name="T81" fmla="*/ 2147483647 h 21"/>
                    <a:gd name="T82" fmla="*/ 2147483647 w 37"/>
                    <a:gd name="T83" fmla="*/ 2147483647 h 21"/>
                    <a:gd name="T84" fmla="*/ 2147483647 w 37"/>
                    <a:gd name="T85" fmla="*/ 2147483647 h 21"/>
                    <a:gd name="T86" fmla="*/ 2147483647 w 37"/>
                    <a:gd name="T87" fmla="*/ 2147483647 h 21"/>
                    <a:gd name="T88" fmla="*/ 2147483647 w 37"/>
                    <a:gd name="T89" fmla="*/ 2147483647 h 21"/>
                    <a:gd name="T90" fmla="*/ 2147483647 w 37"/>
                    <a:gd name="T91" fmla="*/ 2147483647 h 21"/>
                    <a:gd name="T92" fmla="*/ 2147483647 w 37"/>
                    <a:gd name="T93" fmla="*/ 2147483647 h 21"/>
                    <a:gd name="T94" fmla="*/ 2147483647 w 37"/>
                    <a:gd name="T95" fmla="*/ 2147483647 h 21"/>
                    <a:gd name="T96" fmla="*/ 2147483647 w 37"/>
                    <a:gd name="T97" fmla="*/ 2147483647 h 21"/>
                    <a:gd name="T98" fmla="*/ 0 w 37"/>
                    <a:gd name="T99" fmla="*/ 2147483647 h 2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7"/>
                    <a:gd name="T151" fmla="*/ 0 h 21"/>
                    <a:gd name="T152" fmla="*/ 37 w 37"/>
                    <a:gd name="T153" fmla="*/ 21 h 2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7" h="21">
                      <a:moveTo>
                        <a:pt x="0" y="10"/>
                      </a:moveTo>
                      <a:lnTo>
                        <a:pt x="2" y="9"/>
                      </a:lnTo>
                      <a:lnTo>
                        <a:pt x="4" y="9"/>
                      </a:lnTo>
                      <a:lnTo>
                        <a:pt x="5" y="9"/>
                      </a:lnTo>
                      <a:lnTo>
                        <a:pt x="7" y="8"/>
                      </a:lnTo>
                      <a:lnTo>
                        <a:pt x="8" y="7"/>
                      </a:lnTo>
                      <a:lnTo>
                        <a:pt x="10" y="6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6" y="2"/>
                      </a:lnTo>
                      <a:lnTo>
                        <a:pt x="17" y="1"/>
                      </a:ln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22" y="0"/>
                      </a:lnTo>
                      <a:lnTo>
                        <a:pt x="23" y="0"/>
                      </a:lnTo>
                      <a:lnTo>
                        <a:pt x="25" y="1"/>
                      </a:lnTo>
                      <a:lnTo>
                        <a:pt x="26" y="2"/>
                      </a:lnTo>
                      <a:lnTo>
                        <a:pt x="28" y="2"/>
                      </a:lnTo>
                      <a:lnTo>
                        <a:pt x="29" y="1"/>
                      </a:lnTo>
                      <a:lnTo>
                        <a:pt x="31" y="1"/>
                      </a:lnTo>
                      <a:lnTo>
                        <a:pt x="32" y="1"/>
                      </a:lnTo>
                      <a:lnTo>
                        <a:pt x="34" y="1"/>
                      </a:lnTo>
                      <a:lnTo>
                        <a:pt x="35" y="1"/>
                      </a:lnTo>
                      <a:lnTo>
                        <a:pt x="36" y="2"/>
                      </a:lnTo>
                      <a:lnTo>
                        <a:pt x="36" y="5"/>
                      </a:lnTo>
                      <a:lnTo>
                        <a:pt x="37" y="7"/>
                      </a:lnTo>
                      <a:lnTo>
                        <a:pt x="36" y="10"/>
                      </a:lnTo>
                      <a:lnTo>
                        <a:pt x="35" y="12"/>
                      </a:lnTo>
                      <a:lnTo>
                        <a:pt x="34" y="13"/>
                      </a:lnTo>
                      <a:lnTo>
                        <a:pt x="32" y="15"/>
                      </a:lnTo>
                      <a:lnTo>
                        <a:pt x="30" y="16"/>
                      </a:lnTo>
                      <a:lnTo>
                        <a:pt x="28" y="17"/>
                      </a:lnTo>
                      <a:lnTo>
                        <a:pt x="26" y="17"/>
                      </a:lnTo>
                      <a:lnTo>
                        <a:pt x="25" y="17"/>
                      </a:lnTo>
                      <a:lnTo>
                        <a:pt x="23" y="17"/>
                      </a:lnTo>
                      <a:lnTo>
                        <a:pt x="21" y="17"/>
                      </a:lnTo>
                      <a:lnTo>
                        <a:pt x="20" y="17"/>
                      </a:lnTo>
                      <a:lnTo>
                        <a:pt x="18" y="17"/>
                      </a:lnTo>
                      <a:lnTo>
                        <a:pt x="17" y="17"/>
                      </a:ln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2" y="18"/>
                      </a:lnTo>
                      <a:lnTo>
                        <a:pt x="10" y="18"/>
                      </a:lnTo>
                      <a:lnTo>
                        <a:pt x="9" y="18"/>
                      </a:lnTo>
                      <a:lnTo>
                        <a:pt x="7" y="19"/>
                      </a:lnTo>
                      <a:lnTo>
                        <a:pt x="6" y="19"/>
                      </a:lnTo>
                      <a:lnTo>
                        <a:pt x="4" y="20"/>
                      </a:lnTo>
                      <a:lnTo>
                        <a:pt x="3" y="21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4" name="Freeform 152"/>
                <p:cNvSpPr>
                  <a:spLocks/>
                </p:cNvSpPr>
                <p:nvPr/>
              </p:nvSpPr>
              <p:spPr bwMode="auto">
                <a:xfrm rot="10923573" flipH="1">
                  <a:off x="210690" y="58469"/>
                  <a:ext cx="40326" cy="48978"/>
                </a:xfrm>
                <a:custGeom>
                  <a:avLst/>
                  <a:gdLst>
                    <a:gd name="T0" fmla="*/ 2147483647 w 25"/>
                    <a:gd name="T1" fmla="*/ 0 h 10"/>
                    <a:gd name="T2" fmla="*/ 2147483647 w 25"/>
                    <a:gd name="T3" fmla="*/ 0 h 10"/>
                    <a:gd name="T4" fmla="*/ 2147483647 w 25"/>
                    <a:gd name="T5" fmla="*/ 0 h 10"/>
                    <a:gd name="T6" fmla="*/ 2147483647 w 25"/>
                    <a:gd name="T7" fmla="*/ 0 h 10"/>
                    <a:gd name="T8" fmla="*/ 2147483647 w 25"/>
                    <a:gd name="T9" fmla="*/ 0 h 10"/>
                    <a:gd name="T10" fmla="*/ 2147483647 w 25"/>
                    <a:gd name="T11" fmla="*/ 0 h 10"/>
                    <a:gd name="T12" fmla="*/ 2147483647 w 25"/>
                    <a:gd name="T13" fmla="*/ 0 h 10"/>
                    <a:gd name="T14" fmla="*/ 2147483647 w 25"/>
                    <a:gd name="T15" fmla="*/ 2147483647 h 10"/>
                    <a:gd name="T16" fmla="*/ 2147483647 w 25"/>
                    <a:gd name="T17" fmla="*/ 2147483647 h 10"/>
                    <a:gd name="T18" fmla="*/ 2147483647 w 25"/>
                    <a:gd name="T19" fmla="*/ 2147483647 h 10"/>
                    <a:gd name="T20" fmla="*/ 2147483647 w 25"/>
                    <a:gd name="T21" fmla="*/ 2147483647 h 10"/>
                    <a:gd name="T22" fmla="*/ 2147483647 w 25"/>
                    <a:gd name="T23" fmla="*/ 2147483647 h 10"/>
                    <a:gd name="T24" fmla="*/ 2147483647 w 25"/>
                    <a:gd name="T25" fmla="*/ 2147483647 h 10"/>
                    <a:gd name="T26" fmla="*/ 2147483647 w 25"/>
                    <a:gd name="T27" fmla="*/ 2147483647 h 10"/>
                    <a:gd name="T28" fmla="*/ 2147483647 w 25"/>
                    <a:gd name="T29" fmla="*/ 2147483647 h 10"/>
                    <a:gd name="T30" fmla="*/ 2147483647 w 25"/>
                    <a:gd name="T31" fmla="*/ 2147483647 h 10"/>
                    <a:gd name="T32" fmla="*/ 2147483647 w 25"/>
                    <a:gd name="T33" fmla="*/ 2147483647 h 10"/>
                    <a:gd name="T34" fmla="*/ 0 w 25"/>
                    <a:gd name="T35" fmla="*/ 2147483647 h 10"/>
                    <a:gd name="T36" fmla="*/ 0 w 25"/>
                    <a:gd name="T37" fmla="*/ 2147483647 h 10"/>
                    <a:gd name="T38" fmla="*/ 2147483647 w 25"/>
                    <a:gd name="T39" fmla="*/ 2147483647 h 10"/>
                    <a:gd name="T40" fmla="*/ 2147483647 w 25"/>
                    <a:gd name="T41" fmla="*/ 2147483647 h 10"/>
                    <a:gd name="T42" fmla="*/ 2147483647 w 25"/>
                    <a:gd name="T43" fmla="*/ 2147483647 h 10"/>
                    <a:gd name="T44" fmla="*/ 2147483647 w 25"/>
                    <a:gd name="T45" fmla="*/ 2147483647 h 10"/>
                    <a:gd name="T46" fmla="*/ 2147483647 w 25"/>
                    <a:gd name="T47" fmla="*/ 2147483647 h 10"/>
                    <a:gd name="T48" fmla="*/ 2147483647 w 25"/>
                    <a:gd name="T49" fmla="*/ 2147483647 h 10"/>
                    <a:gd name="T50" fmla="*/ 2147483647 w 25"/>
                    <a:gd name="T51" fmla="*/ 2147483647 h 10"/>
                    <a:gd name="T52" fmla="*/ 2147483647 w 25"/>
                    <a:gd name="T53" fmla="*/ 2147483647 h 10"/>
                    <a:gd name="T54" fmla="*/ 2147483647 w 25"/>
                    <a:gd name="T55" fmla="*/ 2147483647 h 10"/>
                    <a:gd name="T56" fmla="*/ 2147483647 w 25"/>
                    <a:gd name="T57" fmla="*/ 2147483647 h 10"/>
                    <a:gd name="T58" fmla="*/ 2147483647 w 25"/>
                    <a:gd name="T59" fmla="*/ 2147483647 h 10"/>
                    <a:gd name="T60" fmla="*/ 2147483647 w 25"/>
                    <a:gd name="T61" fmla="*/ 2147483647 h 10"/>
                    <a:gd name="T62" fmla="*/ 2147483647 w 25"/>
                    <a:gd name="T63" fmla="*/ 2147483647 h 10"/>
                    <a:gd name="T64" fmla="*/ 2147483647 w 25"/>
                    <a:gd name="T65" fmla="*/ 2147483647 h 10"/>
                    <a:gd name="T66" fmla="*/ 2147483647 w 25"/>
                    <a:gd name="T67" fmla="*/ 2147483647 h 10"/>
                    <a:gd name="T68" fmla="*/ 2147483647 w 25"/>
                    <a:gd name="T69" fmla="*/ 2147483647 h 10"/>
                    <a:gd name="T70" fmla="*/ 2147483647 w 25"/>
                    <a:gd name="T71" fmla="*/ 2147483647 h 10"/>
                    <a:gd name="T72" fmla="*/ 2147483647 w 25"/>
                    <a:gd name="T73" fmla="*/ 0 h 1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5"/>
                    <a:gd name="T112" fmla="*/ 0 h 10"/>
                    <a:gd name="T113" fmla="*/ 25 w 25"/>
                    <a:gd name="T114" fmla="*/ 10 h 10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5" h="10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7" y="0"/>
                      </a:lnTo>
                      <a:lnTo>
                        <a:pt x="15" y="1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11" y="4"/>
                      </a:lnTo>
                      <a:lnTo>
                        <a:pt x="9" y="5"/>
                      </a:lnTo>
                      <a:lnTo>
                        <a:pt x="8" y="6"/>
                      </a:lnTo>
                      <a:lnTo>
                        <a:pt x="6" y="7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2" y="10"/>
                      </a:lnTo>
                      <a:lnTo>
                        <a:pt x="4" y="10"/>
                      </a:lnTo>
                      <a:lnTo>
                        <a:pt x="5" y="9"/>
                      </a:lnTo>
                      <a:lnTo>
                        <a:pt x="7" y="9"/>
                      </a:lnTo>
                      <a:lnTo>
                        <a:pt x="8" y="8"/>
                      </a:lnTo>
                      <a:lnTo>
                        <a:pt x="10" y="6"/>
                      </a:lnTo>
                      <a:lnTo>
                        <a:pt x="11" y="6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6" y="3"/>
                      </a:lnTo>
                      <a:lnTo>
                        <a:pt x="17" y="2"/>
                      </a:lnTo>
                      <a:lnTo>
                        <a:pt x="19" y="1"/>
                      </a:lnTo>
                      <a:lnTo>
                        <a:pt x="20" y="1"/>
                      </a:lnTo>
                      <a:lnTo>
                        <a:pt x="22" y="1"/>
                      </a:lnTo>
                      <a:lnTo>
                        <a:pt x="23" y="1"/>
                      </a:lnTo>
                      <a:lnTo>
                        <a:pt x="24" y="2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5" name="Freeform 153"/>
                <p:cNvSpPr>
                  <a:spLocks/>
                </p:cNvSpPr>
                <p:nvPr/>
              </p:nvSpPr>
              <p:spPr bwMode="auto">
                <a:xfrm rot="10923573" flipH="1">
                  <a:off x="201817" y="32614"/>
                  <a:ext cx="19482" cy="48978"/>
                </a:xfrm>
                <a:custGeom>
                  <a:avLst/>
                  <a:gdLst>
                    <a:gd name="T0" fmla="*/ 2147483647 w 5"/>
                    <a:gd name="T1" fmla="*/ 0 h 12"/>
                    <a:gd name="T2" fmla="*/ 2147483647 w 5"/>
                    <a:gd name="T3" fmla="*/ 2147483647 h 12"/>
                    <a:gd name="T4" fmla="*/ 2147483647 w 5"/>
                    <a:gd name="T5" fmla="*/ 2147483647 h 12"/>
                    <a:gd name="T6" fmla="*/ 2147483647 w 5"/>
                    <a:gd name="T7" fmla="*/ 2147483647 h 12"/>
                    <a:gd name="T8" fmla="*/ 2147483647 w 5"/>
                    <a:gd name="T9" fmla="*/ 0 h 12"/>
                    <a:gd name="T10" fmla="*/ 2147483647 w 5"/>
                    <a:gd name="T11" fmla="*/ 2147483647 h 12"/>
                    <a:gd name="T12" fmla="*/ 2147483647 w 5"/>
                    <a:gd name="T13" fmla="*/ 0 h 12"/>
                    <a:gd name="T14" fmla="*/ 0 w 5"/>
                    <a:gd name="T15" fmla="*/ 0 h 12"/>
                    <a:gd name="T16" fmla="*/ 2147483647 w 5"/>
                    <a:gd name="T17" fmla="*/ 2147483647 h 12"/>
                    <a:gd name="T18" fmla="*/ 2147483647 w 5"/>
                    <a:gd name="T19" fmla="*/ 0 h 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12"/>
                    <a:gd name="T32" fmla="*/ 5 w 5"/>
                    <a:gd name="T33" fmla="*/ 12 h 1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12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6" name="Freeform 154"/>
                <p:cNvSpPr>
                  <a:spLocks/>
                </p:cNvSpPr>
                <p:nvPr/>
              </p:nvSpPr>
              <p:spPr bwMode="auto">
                <a:xfrm rot="10923573" flipH="1">
                  <a:off x="145686" y="30697"/>
                  <a:ext cx="19482" cy="211784"/>
                </a:xfrm>
                <a:custGeom>
                  <a:avLst/>
                  <a:gdLst>
                    <a:gd name="T0" fmla="*/ 2147483647 w 13"/>
                    <a:gd name="T1" fmla="*/ 2147483647 h 58"/>
                    <a:gd name="T2" fmla="*/ 2147483647 w 13"/>
                    <a:gd name="T3" fmla="*/ 2147483647 h 58"/>
                    <a:gd name="T4" fmla="*/ 2147483647 w 13"/>
                    <a:gd name="T5" fmla="*/ 2147483647 h 58"/>
                    <a:gd name="T6" fmla="*/ 2147483647 w 13"/>
                    <a:gd name="T7" fmla="*/ 2147483647 h 58"/>
                    <a:gd name="T8" fmla="*/ 2147483647 w 13"/>
                    <a:gd name="T9" fmla="*/ 2147483647 h 58"/>
                    <a:gd name="T10" fmla="*/ 2147483647 w 13"/>
                    <a:gd name="T11" fmla="*/ 2147483647 h 58"/>
                    <a:gd name="T12" fmla="*/ 2147483647 w 13"/>
                    <a:gd name="T13" fmla="*/ 2147483647 h 58"/>
                    <a:gd name="T14" fmla="*/ 2147483647 w 13"/>
                    <a:gd name="T15" fmla="*/ 2147483647 h 58"/>
                    <a:gd name="T16" fmla="*/ 2147483647 w 13"/>
                    <a:gd name="T17" fmla="*/ 2147483647 h 58"/>
                    <a:gd name="T18" fmla="*/ 2147483647 w 13"/>
                    <a:gd name="T19" fmla="*/ 0 h 58"/>
                    <a:gd name="T20" fmla="*/ 2147483647 w 13"/>
                    <a:gd name="T21" fmla="*/ 0 h 58"/>
                    <a:gd name="T22" fmla="*/ 2147483647 w 13"/>
                    <a:gd name="T23" fmla="*/ 2147483647 h 58"/>
                    <a:gd name="T24" fmla="*/ 2147483647 w 13"/>
                    <a:gd name="T25" fmla="*/ 2147483647 h 58"/>
                    <a:gd name="T26" fmla="*/ 0 w 13"/>
                    <a:gd name="T27" fmla="*/ 2147483647 h 58"/>
                    <a:gd name="T28" fmla="*/ 2147483647 w 13"/>
                    <a:gd name="T29" fmla="*/ 2147483647 h 58"/>
                    <a:gd name="T30" fmla="*/ 2147483647 w 13"/>
                    <a:gd name="T31" fmla="*/ 2147483647 h 58"/>
                    <a:gd name="T32" fmla="*/ 2147483647 w 13"/>
                    <a:gd name="T33" fmla="*/ 2147483647 h 58"/>
                    <a:gd name="T34" fmla="*/ 2147483647 w 13"/>
                    <a:gd name="T35" fmla="*/ 2147483647 h 58"/>
                    <a:gd name="T36" fmla="*/ 2147483647 w 13"/>
                    <a:gd name="T37" fmla="*/ 2147483647 h 58"/>
                    <a:gd name="T38" fmla="*/ 2147483647 w 13"/>
                    <a:gd name="T39" fmla="*/ 2147483647 h 58"/>
                    <a:gd name="T40" fmla="*/ 2147483647 w 13"/>
                    <a:gd name="T41" fmla="*/ 2147483647 h 58"/>
                    <a:gd name="T42" fmla="*/ 2147483647 w 13"/>
                    <a:gd name="T43" fmla="*/ 2147483647 h 58"/>
                    <a:gd name="T44" fmla="*/ 2147483647 w 13"/>
                    <a:gd name="T45" fmla="*/ 2147483647 h 58"/>
                    <a:gd name="T46" fmla="*/ 2147483647 w 13"/>
                    <a:gd name="T47" fmla="*/ 2147483647 h 5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3"/>
                    <a:gd name="T73" fmla="*/ 0 h 58"/>
                    <a:gd name="T74" fmla="*/ 13 w 13"/>
                    <a:gd name="T75" fmla="*/ 58 h 5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3" h="58">
                      <a:moveTo>
                        <a:pt x="13" y="56"/>
                      </a:moveTo>
                      <a:lnTo>
                        <a:pt x="13" y="56"/>
                      </a:lnTo>
                      <a:lnTo>
                        <a:pt x="9" y="50"/>
                      </a:lnTo>
                      <a:lnTo>
                        <a:pt x="6" y="44"/>
                      </a:lnTo>
                      <a:lnTo>
                        <a:pt x="4" y="37"/>
                      </a:lnTo>
                      <a:lnTo>
                        <a:pt x="2" y="30"/>
                      </a:lnTo>
                      <a:lnTo>
                        <a:pt x="2" y="22"/>
                      </a:lnTo>
                      <a:lnTo>
                        <a:pt x="2" y="15"/>
                      </a:lnTo>
                      <a:lnTo>
                        <a:pt x="4" y="8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7"/>
                      </a:lnTo>
                      <a:lnTo>
                        <a:pt x="1" y="15"/>
                      </a:lnTo>
                      <a:lnTo>
                        <a:pt x="0" y="22"/>
                      </a:lnTo>
                      <a:lnTo>
                        <a:pt x="1" y="30"/>
                      </a:lnTo>
                      <a:lnTo>
                        <a:pt x="2" y="37"/>
                      </a:lnTo>
                      <a:lnTo>
                        <a:pt x="5" y="44"/>
                      </a:lnTo>
                      <a:lnTo>
                        <a:pt x="8" y="51"/>
                      </a:lnTo>
                      <a:lnTo>
                        <a:pt x="12" y="57"/>
                      </a:lnTo>
                      <a:lnTo>
                        <a:pt x="13" y="58"/>
                      </a:lnTo>
                      <a:lnTo>
                        <a:pt x="12" y="57"/>
                      </a:lnTo>
                      <a:lnTo>
                        <a:pt x="13" y="58"/>
                      </a:lnTo>
                      <a:lnTo>
                        <a:pt x="13" y="5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7" name="Freeform 155"/>
                <p:cNvSpPr>
                  <a:spLocks/>
                </p:cNvSpPr>
                <p:nvPr/>
              </p:nvSpPr>
              <p:spPr bwMode="auto">
                <a:xfrm rot="10923573" flipH="1">
                  <a:off x="165031" y="24216"/>
                  <a:ext cx="66303" cy="48978"/>
                </a:xfrm>
                <a:custGeom>
                  <a:avLst/>
                  <a:gdLst>
                    <a:gd name="T0" fmla="*/ 2147483647 w 43"/>
                    <a:gd name="T1" fmla="*/ 2147483647 h 16"/>
                    <a:gd name="T2" fmla="*/ 2147483647 w 43"/>
                    <a:gd name="T3" fmla="*/ 2147483647 h 16"/>
                    <a:gd name="T4" fmla="*/ 2147483647 w 43"/>
                    <a:gd name="T5" fmla="*/ 2147483647 h 16"/>
                    <a:gd name="T6" fmla="*/ 2147483647 w 43"/>
                    <a:gd name="T7" fmla="*/ 2147483647 h 16"/>
                    <a:gd name="T8" fmla="*/ 2147483647 w 43"/>
                    <a:gd name="T9" fmla="*/ 2147483647 h 16"/>
                    <a:gd name="T10" fmla="*/ 2147483647 w 43"/>
                    <a:gd name="T11" fmla="*/ 2147483647 h 16"/>
                    <a:gd name="T12" fmla="*/ 2147483647 w 43"/>
                    <a:gd name="T13" fmla="*/ 0 h 16"/>
                    <a:gd name="T14" fmla="*/ 2147483647 w 43"/>
                    <a:gd name="T15" fmla="*/ 0 h 16"/>
                    <a:gd name="T16" fmla="*/ 2147483647 w 43"/>
                    <a:gd name="T17" fmla="*/ 2147483647 h 16"/>
                    <a:gd name="T18" fmla="*/ 2147483647 w 43"/>
                    <a:gd name="T19" fmla="*/ 2147483647 h 16"/>
                    <a:gd name="T20" fmla="*/ 2147483647 w 43"/>
                    <a:gd name="T21" fmla="*/ 2147483647 h 16"/>
                    <a:gd name="T22" fmla="*/ 2147483647 w 43"/>
                    <a:gd name="T23" fmla="*/ 2147483647 h 16"/>
                    <a:gd name="T24" fmla="*/ 2147483647 w 43"/>
                    <a:gd name="T25" fmla="*/ 2147483647 h 16"/>
                    <a:gd name="T26" fmla="*/ 2147483647 w 43"/>
                    <a:gd name="T27" fmla="*/ 2147483647 h 16"/>
                    <a:gd name="T28" fmla="*/ 2147483647 w 43"/>
                    <a:gd name="T29" fmla="*/ 2147483647 h 16"/>
                    <a:gd name="T30" fmla="*/ 2147483647 w 43"/>
                    <a:gd name="T31" fmla="*/ 2147483647 h 16"/>
                    <a:gd name="T32" fmla="*/ 2147483647 w 43"/>
                    <a:gd name="T33" fmla="*/ 2147483647 h 16"/>
                    <a:gd name="T34" fmla="*/ 0 w 43"/>
                    <a:gd name="T35" fmla="*/ 2147483647 h 16"/>
                    <a:gd name="T36" fmla="*/ 0 w 43"/>
                    <a:gd name="T37" fmla="*/ 2147483647 h 16"/>
                    <a:gd name="T38" fmla="*/ 2147483647 w 43"/>
                    <a:gd name="T39" fmla="*/ 2147483647 h 16"/>
                    <a:gd name="T40" fmla="*/ 2147483647 w 43"/>
                    <a:gd name="T41" fmla="*/ 2147483647 h 16"/>
                    <a:gd name="T42" fmla="*/ 2147483647 w 43"/>
                    <a:gd name="T43" fmla="*/ 2147483647 h 16"/>
                    <a:gd name="T44" fmla="*/ 2147483647 w 43"/>
                    <a:gd name="T45" fmla="*/ 2147483647 h 16"/>
                    <a:gd name="T46" fmla="*/ 2147483647 w 43"/>
                    <a:gd name="T47" fmla="*/ 2147483647 h 16"/>
                    <a:gd name="T48" fmla="*/ 2147483647 w 43"/>
                    <a:gd name="T49" fmla="*/ 2147483647 h 16"/>
                    <a:gd name="T50" fmla="*/ 2147483647 w 43"/>
                    <a:gd name="T51" fmla="*/ 2147483647 h 16"/>
                    <a:gd name="T52" fmla="*/ 2147483647 w 43"/>
                    <a:gd name="T53" fmla="*/ 2147483647 h 16"/>
                    <a:gd name="T54" fmla="*/ 2147483647 w 43"/>
                    <a:gd name="T55" fmla="*/ 2147483647 h 16"/>
                    <a:gd name="T56" fmla="*/ 2147483647 w 43"/>
                    <a:gd name="T57" fmla="*/ 2147483647 h 16"/>
                    <a:gd name="T58" fmla="*/ 2147483647 w 43"/>
                    <a:gd name="T59" fmla="*/ 2147483647 h 16"/>
                    <a:gd name="T60" fmla="*/ 2147483647 w 43"/>
                    <a:gd name="T61" fmla="*/ 2147483647 h 16"/>
                    <a:gd name="T62" fmla="*/ 2147483647 w 43"/>
                    <a:gd name="T63" fmla="*/ 2147483647 h 16"/>
                    <a:gd name="T64" fmla="*/ 2147483647 w 43"/>
                    <a:gd name="T65" fmla="*/ 2147483647 h 16"/>
                    <a:gd name="T66" fmla="*/ 2147483647 w 43"/>
                    <a:gd name="T67" fmla="*/ 2147483647 h 16"/>
                    <a:gd name="T68" fmla="*/ 2147483647 w 43"/>
                    <a:gd name="T69" fmla="*/ 2147483647 h 16"/>
                    <a:gd name="T70" fmla="*/ 2147483647 w 43"/>
                    <a:gd name="T71" fmla="*/ 2147483647 h 16"/>
                    <a:gd name="T72" fmla="*/ 2147483647 w 43"/>
                    <a:gd name="T73" fmla="*/ 2147483647 h 16"/>
                    <a:gd name="T74" fmla="*/ 2147483647 w 43"/>
                    <a:gd name="T75" fmla="*/ 2147483647 h 16"/>
                    <a:gd name="T76" fmla="*/ 2147483647 w 43"/>
                    <a:gd name="T77" fmla="*/ 2147483647 h 16"/>
                    <a:gd name="T78" fmla="*/ 2147483647 w 43"/>
                    <a:gd name="T79" fmla="*/ 2147483647 h 1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43"/>
                    <a:gd name="T121" fmla="*/ 0 h 16"/>
                    <a:gd name="T122" fmla="*/ 43 w 43"/>
                    <a:gd name="T123" fmla="*/ 16 h 1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43" h="16">
                      <a:moveTo>
                        <a:pt x="43" y="14"/>
                      </a:moveTo>
                      <a:lnTo>
                        <a:pt x="43" y="13"/>
                      </a:lnTo>
                      <a:lnTo>
                        <a:pt x="42" y="9"/>
                      </a:lnTo>
                      <a:lnTo>
                        <a:pt x="41" y="6"/>
                      </a:lnTo>
                      <a:lnTo>
                        <a:pt x="39" y="3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1" y="1"/>
                      </a:lnTo>
                      <a:lnTo>
                        <a:pt x="29" y="2"/>
                      </a:lnTo>
                      <a:lnTo>
                        <a:pt x="26" y="3"/>
                      </a:lnTo>
                      <a:lnTo>
                        <a:pt x="23" y="5"/>
                      </a:lnTo>
                      <a:lnTo>
                        <a:pt x="20" y="6"/>
                      </a:lnTo>
                      <a:lnTo>
                        <a:pt x="17" y="8"/>
                      </a:lnTo>
                      <a:lnTo>
                        <a:pt x="13" y="10"/>
                      </a:lnTo>
                      <a:lnTo>
                        <a:pt x="9" y="12"/>
                      </a:lnTo>
                      <a:lnTo>
                        <a:pt x="5" y="13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5" y="14"/>
                      </a:lnTo>
                      <a:lnTo>
                        <a:pt x="9" y="13"/>
                      </a:lnTo>
                      <a:lnTo>
                        <a:pt x="14" y="11"/>
                      </a:lnTo>
                      <a:lnTo>
                        <a:pt x="17" y="9"/>
                      </a:lnTo>
                      <a:lnTo>
                        <a:pt x="21" y="8"/>
                      </a:lnTo>
                      <a:lnTo>
                        <a:pt x="24" y="6"/>
                      </a:lnTo>
                      <a:lnTo>
                        <a:pt x="27" y="5"/>
                      </a:lnTo>
                      <a:lnTo>
                        <a:pt x="29" y="3"/>
                      </a:lnTo>
                      <a:lnTo>
                        <a:pt x="32" y="2"/>
                      </a:lnTo>
                      <a:lnTo>
                        <a:pt x="34" y="2"/>
                      </a:lnTo>
                      <a:lnTo>
                        <a:pt x="35" y="2"/>
                      </a:lnTo>
                      <a:lnTo>
                        <a:pt x="37" y="3"/>
                      </a:lnTo>
                      <a:lnTo>
                        <a:pt x="38" y="4"/>
                      </a:lnTo>
                      <a:lnTo>
                        <a:pt x="39" y="6"/>
                      </a:lnTo>
                      <a:lnTo>
                        <a:pt x="41" y="9"/>
                      </a:lnTo>
                      <a:lnTo>
                        <a:pt x="42" y="13"/>
                      </a:lnTo>
                      <a:lnTo>
                        <a:pt x="42" y="12"/>
                      </a:lnTo>
                      <a:lnTo>
                        <a:pt x="43" y="14"/>
                      </a:lnTo>
                      <a:lnTo>
                        <a:pt x="43" y="13"/>
                      </a:lnTo>
                      <a:lnTo>
                        <a:pt x="43" y="1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8" name="Freeform 156"/>
                <p:cNvSpPr>
                  <a:spLocks/>
                </p:cNvSpPr>
                <p:nvPr/>
              </p:nvSpPr>
              <p:spPr bwMode="auto">
                <a:xfrm rot="10923573" flipH="1">
                  <a:off x="83126" y="-2966"/>
                  <a:ext cx="40325" cy="64851"/>
                </a:xfrm>
                <a:custGeom>
                  <a:avLst/>
                  <a:gdLst>
                    <a:gd name="T0" fmla="*/ 0 w 28"/>
                    <a:gd name="T1" fmla="*/ 2147483647 h 19"/>
                    <a:gd name="T2" fmla="*/ 0 w 28"/>
                    <a:gd name="T3" fmla="*/ 2147483647 h 19"/>
                    <a:gd name="T4" fmla="*/ 2147483647 w 28"/>
                    <a:gd name="T5" fmla="*/ 2147483647 h 19"/>
                    <a:gd name="T6" fmla="*/ 2147483647 w 28"/>
                    <a:gd name="T7" fmla="*/ 2147483647 h 19"/>
                    <a:gd name="T8" fmla="*/ 2147483647 w 28"/>
                    <a:gd name="T9" fmla="*/ 2147483647 h 19"/>
                    <a:gd name="T10" fmla="*/ 2147483647 w 28"/>
                    <a:gd name="T11" fmla="*/ 2147483647 h 19"/>
                    <a:gd name="T12" fmla="*/ 2147483647 w 28"/>
                    <a:gd name="T13" fmla="*/ 2147483647 h 19"/>
                    <a:gd name="T14" fmla="*/ 2147483647 w 28"/>
                    <a:gd name="T15" fmla="*/ 2147483647 h 19"/>
                    <a:gd name="T16" fmla="*/ 2147483647 w 28"/>
                    <a:gd name="T17" fmla="*/ 2147483647 h 19"/>
                    <a:gd name="T18" fmla="*/ 2147483647 w 28"/>
                    <a:gd name="T19" fmla="*/ 2147483647 h 19"/>
                    <a:gd name="T20" fmla="*/ 2147483647 w 28"/>
                    <a:gd name="T21" fmla="*/ 2147483647 h 19"/>
                    <a:gd name="T22" fmla="*/ 2147483647 w 28"/>
                    <a:gd name="T23" fmla="*/ 2147483647 h 19"/>
                    <a:gd name="T24" fmla="*/ 2147483647 w 28"/>
                    <a:gd name="T25" fmla="*/ 2147483647 h 19"/>
                    <a:gd name="T26" fmla="*/ 2147483647 w 28"/>
                    <a:gd name="T27" fmla="*/ 2147483647 h 19"/>
                    <a:gd name="T28" fmla="*/ 2147483647 w 28"/>
                    <a:gd name="T29" fmla="*/ 2147483647 h 19"/>
                    <a:gd name="T30" fmla="*/ 2147483647 w 28"/>
                    <a:gd name="T31" fmla="*/ 2147483647 h 19"/>
                    <a:gd name="T32" fmla="*/ 2147483647 w 28"/>
                    <a:gd name="T33" fmla="*/ 2147483647 h 19"/>
                    <a:gd name="T34" fmla="*/ 2147483647 w 28"/>
                    <a:gd name="T35" fmla="*/ 2147483647 h 19"/>
                    <a:gd name="T36" fmla="*/ 2147483647 w 28"/>
                    <a:gd name="T37" fmla="*/ 2147483647 h 19"/>
                    <a:gd name="T38" fmla="*/ 2147483647 w 28"/>
                    <a:gd name="T39" fmla="*/ 2147483647 h 19"/>
                    <a:gd name="T40" fmla="*/ 2147483647 w 28"/>
                    <a:gd name="T41" fmla="*/ 2147483647 h 19"/>
                    <a:gd name="T42" fmla="*/ 2147483647 w 28"/>
                    <a:gd name="T43" fmla="*/ 2147483647 h 19"/>
                    <a:gd name="T44" fmla="*/ 2147483647 w 28"/>
                    <a:gd name="T45" fmla="*/ 2147483647 h 19"/>
                    <a:gd name="T46" fmla="*/ 2147483647 w 28"/>
                    <a:gd name="T47" fmla="*/ 2147483647 h 19"/>
                    <a:gd name="T48" fmla="*/ 2147483647 w 28"/>
                    <a:gd name="T49" fmla="*/ 2147483647 h 19"/>
                    <a:gd name="T50" fmla="*/ 2147483647 w 28"/>
                    <a:gd name="T51" fmla="*/ 2147483647 h 19"/>
                    <a:gd name="T52" fmla="*/ 2147483647 w 28"/>
                    <a:gd name="T53" fmla="*/ 2147483647 h 19"/>
                    <a:gd name="T54" fmla="*/ 2147483647 w 28"/>
                    <a:gd name="T55" fmla="*/ 2147483647 h 19"/>
                    <a:gd name="T56" fmla="*/ 2147483647 w 28"/>
                    <a:gd name="T57" fmla="*/ 2147483647 h 19"/>
                    <a:gd name="T58" fmla="*/ 2147483647 w 28"/>
                    <a:gd name="T59" fmla="*/ 2147483647 h 19"/>
                    <a:gd name="T60" fmla="*/ 2147483647 w 28"/>
                    <a:gd name="T61" fmla="*/ 2147483647 h 19"/>
                    <a:gd name="T62" fmla="*/ 2147483647 w 28"/>
                    <a:gd name="T63" fmla="*/ 2147483647 h 19"/>
                    <a:gd name="T64" fmla="*/ 2147483647 w 28"/>
                    <a:gd name="T65" fmla="*/ 2147483647 h 19"/>
                    <a:gd name="T66" fmla="*/ 2147483647 w 28"/>
                    <a:gd name="T67" fmla="*/ 2147483647 h 19"/>
                    <a:gd name="T68" fmla="*/ 2147483647 w 28"/>
                    <a:gd name="T69" fmla="*/ 0 h 19"/>
                    <a:gd name="T70" fmla="*/ 2147483647 w 28"/>
                    <a:gd name="T71" fmla="*/ 0 h 19"/>
                    <a:gd name="T72" fmla="*/ 0 w 28"/>
                    <a:gd name="T73" fmla="*/ 2147483647 h 1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8"/>
                    <a:gd name="T112" fmla="*/ 0 h 19"/>
                    <a:gd name="T113" fmla="*/ 28 w 28"/>
                    <a:gd name="T114" fmla="*/ 19 h 19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8" h="19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3" y="4"/>
                      </a:lnTo>
                      <a:lnTo>
                        <a:pt x="4" y="6"/>
                      </a:lnTo>
                      <a:lnTo>
                        <a:pt x="6" y="7"/>
                      </a:lnTo>
                      <a:lnTo>
                        <a:pt x="8" y="8"/>
                      </a:lnTo>
                      <a:lnTo>
                        <a:pt x="9" y="9"/>
                      </a:lnTo>
                      <a:lnTo>
                        <a:pt x="11" y="10"/>
                      </a:lnTo>
                      <a:lnTo>
                        <a:pt x="13" y="11"/>
                      </a:lnTo>
                      <a:lnTo>
                        <a:pt x="15" y="12"/>
                      </a:lnTo>
                      <a:lnTo>
                        <a:pt x="16" y="13"/>
                      </a:lnTo>
                      <a:lnTo>
                        <a:pt x="18" y="14"/>
                      </a:lnTo>
                      <a:lnTo>
                        <a:pt x="20" y="15"/>
                      </a:lnTo>
                      <a:lnTo>
                        <a:pt x="22" y="16"/>
                      </a:lnTo>
                      <a:lnTo>
                        <a:pt x="24" y="17"/>
                      </a:ln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8" y="18"/>
                      </a:lnTo>
                      <a:lnTo>
                        <a:pt x="26" y="17"/>
                      </a:lnTo>
                      <a:lnTo>
                        <a:pt x="25" y="16"/>
                      </a:lnTo>
                      <a:lnTo>
                        <a:pt x="23" y="15"/>
                      </a:lnTo>
                      <a:lnTo>
                        <a:pt x="21" y="14"/>
                      </a:lnTo>
                      <a:lnTo>
                        <a:pt x="19" y="13"/>
                      </a:lnTo>
                      <a:lnTo>
                        <a:pt x="17" y="12"/>
                      </a:lnTo>
                      <a:lnTo>
                        <a:pt x="15" y="11"/>
                      </a:lnTo>
                      <a:lnTo>
                        <a:pt x="14" y="10"/>
                      </a:lnTo>
                      <a:lnTo>
                        <a:pt x="12" y="9"/>
                      </a:lnTo>
                      <a:lnTo>
                        <a:pt x="10" y="8"/>
                      </a:lnTo>
                      <a:lnTo>
                        <a:pt x="8" y="7"/>
                      </a:lnTo>
                      <a:lnTo>
                        <a:pt x="7" y="6"/>
                      </a:lnTo>
                      <a:lnTo>
                        <a:pt x="5" y="4"/>
                      </a:lnTo>
                      <a:lnTo>
                        <a:pt x="4" y="3"/>
                      </a:lnTo>
                      <a:lnTo>
                        <a:pt x="2" y="2"/>
                      </a:lnTo>
                      <a:lnTo>
                        <a:pt x="1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29" name="Freeform 157"/>
                <p:cNvSpPr>
                  <a:spLocks/>
                </p:cNvSpPr>
                <p:nvPr/>
              </p:nvSpPr>
              <p:spPr bwMode="auto">
                <a:xfrm rot="10923573" flipH="1">
                  <a:off x="65698" y="182812"/>
                  <a:ext cx="19482" cy="129700"/>
                </a:xfrm>
                <a:custGeom>
                  <a:avLst/>
                  <a:gdLst>
                    <a:gd name="T0" fmla="*/ 2147483647 w 13"/>
                    <a:gd name="T1" fmla="*/ 0 h 34"/>
                    <a:gd name="T2" fmla="*/ 2147483647 w 13"/>
                    <a:gd name="T3" fmla="*/ 0 h 34"/>
                    <a:gd name="T4" fmla="*/ 2147483647 w 13"/>
                    <a:gd name="T5" fmla="*/ 2147483647 h 34"/>
                    <a:gd name="T6" fmla="*/ 2147483647 w 13"/>
                    <a:gd name="T7" fmla="*/ 2147483647 h 34"/>
                    <a:gd name="T8" fmla="*/ 2147483647 w 13"/>
                    <a:gd name="T9" fmla="*/ 2147483647 h 34"/>
                    <a:gd name="T10" fmla="*/ 2147483647 w 13"/>
                    <a:gd name="T11" fmla="*/ 2147483647 h 34"/>
                    <a:gd name="T12" fmla="*/ 2147483647 w 13"/>
                    <a:gd name="T13" fmla="*/ 2147483647 h 34"/>
                    <a:gd name="T14" fmla="*/ 2147483647 w 13"/>
                    <a:gd name="T15" fmla="*/ 2147483647 h 34"/>
                    <a:gd name="T16" fmla="*/ 2147483647 w 13"/>
                    <a:gd name="T17" fmla="*/ 2147483647 h 34"/>
                    <a:gd name="T18" fmla="*/ 0 w 13"/>
                    <a:gd name="T19" fmla="*/ 2147483647 h 34"/>
                    <a:gd name="T20" fmla="*/ 2147483647 w 13"/>
                    <a:gd name="T21" fmla="*/ 2147483647 h 34"/>
                    <a:gd name="T22" fmla="*/ 2147483647 w 13"/>
                    <a:gd name="T23" fmla="*/ 2147483647 h 34"/>
                    <a:gd name="T24" fmla="*/ 2147483647 w 13"/>
                    <a:gd name="T25" fmla="*/ 2147483647 h 34"/>
                    <a:gd name="T26" fmla="*/ 2147483647 w 13"/>
                    <a:gd name="T27" fmla="*/ 2147483647 h 34"/>
                    <a:gd name="T28" fmla="*/ 2147483647 w 13"/>
                    <a:gd name="T29" fmla="*/ 2147483647 h 34"/>
                    <a:gd name="T30" fmla="*/ 2147483647 w 13"/>
                    <a:gd name="T31" fmla="*/ 2147483647 h 34"/>
                    <a:gd name="T32" fmla="*/ 2147483647 w 13"/>
                    <a:gd name="T33" fmla="*/ 2147483647 h 34"/>
                    <a:gd name="T34" fmla="*/ 2147483647 w 13"/>
                    <a:gd name="T35" fmla="*/ 2147483647 h 34"/>
                    <a:gd name="T36" fmla="*/ 2147483647 w 13"/>
                    <a:gd name="T37" fmla="*/ 2147483647 h 34"/>
                    <a:gd name="T38" fmla="*/ 2147483647 w 13"/>
                    <a:gd name="T39" fmla="*/ 2147483647 h 34"/>
                    <a:gd name="T40" fmla="*/ 2147483647 w 13"/>
                    <a:gd name="T41" fmla="*/ 0 h 3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"/>
                    <a:gd name="T64" fmla="*/ 0 h 34"/>
                    <a:gd name="T65" fmla="*/ 13 w 13"/>
                    <a:gd name="T66" fmla="*/ 34 h 3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" h="3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4"/>
                      </a:lnTo>
                      <a:lnTo>
                        <a:pt x="7" y="8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3" y="21"/>
                      </a:lnTo>
                      <a:lnTo>
                        <a:pt x="2" y="25"/>
                      </a:lnTo>
                      <a:lnTo>
                        <a:pt x="1" y="29"/>
                      </a:lnTo>
                      <a:lnTo>
                        <a:pt x="0" y="33"/>
                      </a:lnTo>
                      <a:lnTo>
                        <a:pt x="1" y="34"/>
                      </a:lnTo>
                      <a:lnTo>
                        <a:pt x="3" y="29"/>
                      </a:lnTo>
                      <a:lnTo>
                        <a:pt x="4" y="25"/>
                      </a:lnTo>
                      <a:lnTo>
                        <a:pt x="5" y="21"/>
                      </a:lnTo>
                      <a:lnTo>
                        <a:pt x="6" y="17"/>
                      </a:lnTo>
                      <a:lnTo>
                        <a:pt x="7" y="13"/>
                      </a:lnTo>
                      <a:lnTo>
                        <a:pt x="9" y="9"/>
                      </a:lnTo>
                      <a:lnTo>
                        <a:pt x="11" y="5"/>
                      </a:lnTo>
                      <a:lnTo>
                        <a:pt x="13" y="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0" name="Freeform 158"/>
                <p:cNvSpPr>
                  <a:spLocks/>
                </p:cNvSpPr>
                <p:nvPr/>
              </p:nvSpPr>
              <p:spPr bwMode="auto">
                <a:xfrm rot="10923573" flipH="1">
                  <a:off x="81165" y="313606"/>
                  <a:ext cx="46819" cy="96596"/>
                </a:xfrm>
                <a:custGeom>
                  <a:avLst/>
                  <a:gdLst>
                    <a:gd name="T0" fmla="*/ 2147483647 w 33"/>
                    <a:gd name="T1" fmla="*/ 0 h 26"/>
                    <a:gd name="T2" fmla="*/ 2147483647 w 33"/>
                    <a:gd name="T3" fmla="*/ 0 h 26"/>
                    <a:gd name="T4" fmla="*/ 2147483647 w 33"/>
                    <a:gd name="T5" fmla="*/ 2147483647 h 26"/>
                    <a:gd name="T6" fmla="*/ 2147483647 w 33"/>
                    <a:gd name="T7" fmla="*/ 2147483647 h 26"/>
                    <a:gd name="T8" fmla="*/ 2147483647 w 33"/>
                    <a:gd name="T9" fmla="*/ 2147483647 h 26"/>
                    <a:gd name="T10" fmla="*/ 2147483647 w 33"/>
                    <a:gd name="T11" fmla="*/ 2147483647 h 26"/>
                    <a:gd name="T12" fmla="*/ 2147483647 w 33"/>
                    <a:gd name="T13" fmla="*/ 2147483647 h 26"/>
                    <a:gd name="T14" fmla="*/ 2147483647 w 33"/>
                    <a:gd name="T15" fmla="*/ 2147483647 h 26"/>
                    <a:gd name="T16" fmla="*/ 2147483647 w 33"/>
                    <a:gd name="T17" fmla="*/ 2147483647 h 26"/>
                    <a:gd name="T18" fmla="*/ 2147483647 w 33"/>
                    <a:gd name="T19" fmla="*/ 2147483647 h 26"/>
                    <a:gd name="T20" fmla="*/ 2147483647 w 33"/>
                    <a:gd name="T21" fmla="*/ 2147483647 h 26"/>
                    <a:gd name="T22" fmla="*/ 2147483647 w 33"/>
                    <a:gd name="T23" fmla="*/ 2147483647 h 26"/>
                    <a:gd name="T24" fmla="*/ 2147483647 w 33"/>
                    <a:gd name="T25" fmla="*/ 2147483647 h 26"/>
                    <a:gd name="T26" fmla="*/ 2147483647 w 33"/>
                    <a:gd name="T27" fmla="*/ 2147483647 h 26"/>
                    <a:gd name="T28" fmla="*/ 2147483647 w 33"/>
                    <a:gd name="T29" fmla="*/ 2147483647 h 26"/>
                    <a:gd name="T30" fmla="*/ 2147483647 w 33"/>
                    <a:gd name="T31" fmla="*/ 2147483647 h 26"/>
                    <a:gd name="T32" fmla="*/ 2147483647 w 33"/>
                    <a:gd name="T33" fmla="*/ 2147483647 h 26"/>
                    <a:gd name="T34" fmla="*/ 0 w 33"/>
                    <a:gd name="T35" fmla="*/ 2147483647 h 26"/>
                    <a:gd name="T36" fmla="*/ 2147483647 w 33"/>
                    <a:gd name="T37" fmla="*/ 2147483647 h 26"/>
                    <a:gd name="T38" fmla="*/ 2147483647 w 33"/>
                    <a:gd name="T39" fmla="*/ 2147483647 h 26"/>
                    <a:gd name="T40" fmla="*/ 2147483647 w 33"/>
                    <a:gd name="T41" fmla="*/ 2147483647 h 26"/>
                    <a:gd name="T42" fmla="*/ 2147483647 w 33"/>
                    <a:gd name="T43" fmla="*/ 2147483647 h 26"/>
                    <a:gd name="T44" fmla="*/ 2147483647 w 33"/>
                    <a:gd name="T45" fmla="*/ 2147483647 h 26"/>
                    <a:gd name="T46" fmla="*/ 2147483647 w 33"/>
                    <a:gd name="T47" fmla="*/ 2147483647 h 26"/>
                    <a:gd name="T48" fmla="*/ 2147483647 w 33"/>
                    <a:gd name="T49" fmla="*/ 2147483647 h 26"/>
                    <a:gd name="T50" fmla="*/ 2147483647 w 33"/>
                    <a:gd name="T51" fmla="*/ 2147483647 h 26"/>
                    <a:gd name="T52" fmla="*/ 2147483647 w 33"/>
                    <a:gd name="T53" fmla="*/ 2147483647 h 26"/>
                    <a:gd name="T54" fmla="*/ 2147483647 w 33"/>
                    <a:gd name="T55" fmla="*/ 2147483647 h 26"/>
                    <a:gd name="T56" fmla="*/ 2147483647 w 33"/>
                    <a:gd name="T57" fmla="*/ 2147483647 h 26"/>
                    <a:gd name="T58" fmla="*/ 2147483647 w 33"/>
                    <a:gd name="T59" fmla="*/ 2147483647 h 26"/>
                    <a:gd name="T60" fmla="*/ 2147483647 w 33"/>
                    <a:gd name="T61" fmla="*/ 2147483647 h 26"/>
                    <a:gd name="T62" fmla="*/ 2147483647 w 33"/>
                    <a:gd name="T63" fmla="*/ 2147483647 h 26"/>
                    <a:gd name="T64" fmla="*/ 2147483647 w 33"/>
                    <a:gd name="T65" fmla="*/ 2147483647 h 26"/>
                    <a:gd name="T66" fmla="*/ 2147483647 w 33"/>
                    <a:gd name="T67" fmla="*/ 2147483647 h 26"/>
                    <a:gd name="T68" fmla="*/ 2147483647 w 33"/>
                    <a:gd name="T69" fmla="*/ 2147483647 h 26"/>
                    <a:gd name="T70" fmla="*/ 2147483647 w 33"/>
                    <a:gd name="T71" fmla="*/ 2147483647 h 26"/>
                    <a:gd name="T72" fmla="*/ 2147483647 w 33"/>
                    <a:gd name="T73" fmla="*/ 0 h 2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3"/>
                    <a:gd name="T112" fmla="*/ 0 h 26"/>
                    <a:gd name="T113" fmla="*/ 33 w 33"/>
                    <a:gd name="T114" fmla="*/ 26 h 2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3" h="2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0" y="1"/>
                      </a:lnTo>
                      <a:lnTo>
                        <a:pt x="28" y="2"/>
                      </a:lnTo>
                      <a:lnTo>
                        <a:pt x="25" y="3"/>
                      </a:lnTo>
                      <a:lnTo>
                        <a:pt x="23" y="5"/>
                      </a:lnTo>
                      <a:lnTo>
                        <a:pt x="21" y="6"/>
                      </a:lnTo>
                      <a:lnTo>
                        <a:pt x="19" y="7"/>
                      </a:lnTo>
                      <a:lnTo>
                        <a:pt x="17" y="9"/>
                      </a:lnTo>
                      <a:lnTo>
                        <a:pt x="15" y="10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9" y="15"/>
                      </a:lnTo>
                      <a:lnTo>
                        <a:pt x="7" y="17"/>
                      </a:lnTo>
                      <a:lnTo>
                        <a:pt x="5" y="19"/>
                      </a:lnTo>
                      <a:lnTo>
                        <a:pt x="3" y="21"/>
                      </a:lnTo>
                      <a:lnTo>
                        <a:pt x="2" y="23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3" y="24"/>
                      </a:lnTo>
                      <a:lnTo>
                        <a:pt x="5" y="22"/>
                      </a:lnTo>
                      <a:lnTo>
                        <a:pt x="6" y="20"/>
                      </a:lnTo>
                      <a:lnTo>
                        <a:pt x="8" y="18"/>
                      </a:lnTo>
                      <a:lnTo>
                        <a:pt x="10" y="16"/>
                      </a:lnTo>
                      <a:lnTo>
                        <a:pt x="12" y="15"/>
                      </a:lnTo>
                      <a:lnTo>
                        <a:pt x="14" y="13"/>
                      </a:lnTo>
                      <a:lnTo>
                        <a:pt x="16" y="11"/>
                      </a:lnTo>
                      <a:lnTo>
                        <a:pt x="17" y="10"/>
                      </a:lnTo>
                      <a:lnTo>
                        <a:pt x="20" y="9"/>
                      </a:lnTo>
                      <a:lnTo>
                        <a:pt x="22" y="7"/>
                      </a:lnTo>
                      <a:lnTo>
                        <a:pt x="24" y="6"/>
                      </a:lnTo>
                      <a:lnTo>
                        <a:pt x="26" y="5"/>
                      </a:lnTo>
                      <a:lnTo>
                        <a:pt x="28" y="4"/>
                      </a:lnTo>
                      <a:lnTo>
                        <a:pt x="30" y="3"/>
                      </a:lnTo>
                      <a:lnTo>
                        <a:pt x="33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1" name="Freeform 159"/>
                <p:cNvSpPr>
                  <a:spLocks/>
                </p:cNvSpPr>
                <p:nvPr/>
              </p:nvSpPr>
              <p:spPr bwMode="auto">
                <a:xfrm rot="10923573" flipH="1">
                  <a:off x="126526" y="380182"/>
                  <a:ext cx="53314" cy="47617"/>
                </a:xfrm>
                <a:custGeom>
                  <a:avLst/>
                  <a:gdLst>
                    <a:gd name="T0" fmla="*/ 2147483647 w 35"/>
                    <a:gd name="T1" fmla="*/ 2147483647 h 10"/>
                    <a:gd name="T2" fmla="*/ 2147483647 w 35"/>
                    <a:gd name="T3" fmla="*/ 2147483647 h 10"/>
                    <a:gd name="T4" fmla="*/ 2147483647 w 35"/>
                    <a:gd name="T5" fmla="*/ 2147483647 h 10"/>
                    <a:gd name="T6" fmla="*/ 2147483647 w 35"/>
                    <a:gd name="T7" fmla="*/ 2147483647 h 10"/>
                    <a:gd name="T8" fmla="*/ 2147483647 w 35"/>
                    <a:gd name="T9" fmla="*/ 0 h 10"/>
                    <a:gd name="T10" fmla="*/ 2147483647 w 35"/>
                    <a:gd name="T11" fmla="*/ 0 h 10"/>
                    <a:gd name="T12" fmla="*/ 2147483647 w 35"/>
                    <a:gd name="T13" fmla="*/ 2147483647 h 10"/>
                    <a:gd name="T14" fmla="*/ 2147483647 w 35"/>
                    <a:gd name="T15" fmla="*/ 2147483647 h 10"/>
                    <a:gd name="T16" fmla="*/ 2147483647 w 35"/>
                    <a:gd name="T17" fmla="*/ 2147483647 h 10"/>
                    <a:gd name="T18" fmla="*/ 2147483647 w 35"/>
                    <a:gd name="T19" fmla="*/ 2147483647 h 10"/>
                    <a:gd name="T20" fmla="*/ 2147483647 w 35"/>
                    <a:gd name="T21" fmla="*/ 2147483647 h 10"/>
                    <a:gd name="T22" fmla="*/ 2147483647 w 35"/>
                    <a:gd name="T23" fmla="*/ 2147483647 h 10"/>
                    <a:gd name="T24" fmla="*/ 2147483647 w 35"/>
                    <a:gd name="T25" fmla="*/ 2147483647 h 10"/>
                    <a:gd name="T26" fmla="*/ 2147483647 w 35"/>
                    <a:gd name="T27" fmla="*/ 2147483647 h 10"/>
                    <a:gd name="T28" fmla="*/ 2147483647 w 35"/>
                    <a:gd name="T29" fmla="*/ 2147483647 h 10"/>
                    <a:gd name="T30" fmla="*/ 2147483647 w 35"/>
                    <a:gd name="T31" fmla="*/ 2147483647 h 10"/>
                    <a:gd name="T32" fmla="*/ 2147483647 w 35"/>
                    <a:gd name="T33" fmla="*/ 2147483647 h 10"/>
                    <a:gd name="T34" fmla="*/ 0 w 35"/>
                    <a:gd name="T35" fmla="*/ 2147483647 h 10"/>
                    <a:gd name="T36" fmla="*/ 2147483647 w 35"/>
                    <a:gd name="T37" fmla="*/ 2147483647 h 10"/>
                    <a:gd name="T38" fmla="*/ 2147483647 w 35"/>
                    <a:gd name="T39" fmla="*/ 2147483647 h 10"/>
                    <a:gd name="T40" fmla="*/ 2147483647 w 35"/>
                    <a:gd name="T41" fmla="*/ 2147483647 h 10"/>
                    <a:gd name="T42" fmla="*/ 2147483647 w 35"/>
                    <a:gd name="T43" fmla="*/ 2147483647 h 10"/>
                    <a:gd name="T44" fmla="*/ 2147483647 w 35"/>
                    <a:gd name="T45" fmla="*/ 2147483647 h 10"/>
                    <a:gd name="T46" fmla="*/ 2147483647 w 35"/>
                    <a:gd name="T47" fmla="*/ 2147483647 h 10"/>
                    <a:gd name="T48" fmla="*/ 2147483647 w 35"/>
                    <a:gd name="T49" fmla="*/ 2147483647 h 10"/>
                    <a:gd name="T50" fmla="*/ 2147483647 w 35"/>
                    <a:gd name="T51" fmla="*/ 2147483647 h 10"/>
                    <a:gd name="T52" fmla="*/ 2147483647 w 35"/>
                    <a:gd name="T53" fmla="*/ 2147483647 h 10"/>
                    <a:gd name="T54" fmla="*/ 2147483647 w 35"/>
                    <a:gd name="T55" fmla="*/ 2147483647 h 10"/>
                    <a:gd name="T56" fmla="*/ 2147483647 w 35"/>
                    <a:gd name="T57" fmla="*/ 2147483647 h 10"/>
                    <a:gd name="T58" fmla="*/ 2147483647 w 35"/>
                    <a:gd name="T59" fmla="*/ 2147483647 h 10"/>
                    <a:gd name="T60" fmla="*/ 2147483647 w 35"/>
                    <a:gd name="T61" fmla="*/ 2147483647 h 10"/>
                    <a:gd name="T62" fmla="*/ 2147483647 w 35"/>
                    <a:gd name="T63" fmla="*/ 2147483647 h 10"/>
                    <a:gd name="T64" fmla="*/ 2147483647 w 35"/>
                    <a:gd name="T65" fmla="*/ 2147483647 h 10"/>
                    <a:gd name="T66" fmla="*/ 2147483647 w 35"/>
                    <a:gd name="T67" fmla="*/ 2147483647 h 10"/>
                    <a:gd name="T68" fmla="*/ 2147483647 w 35"/>
                    <a:gd name="T69" fmla="*/ 2147483647 h 10"/>
                    <a:gd name="T70" fmla="*/ 2147483647 w 35"/>
                    <a:gd name="T71" fmla="*/ 2147483647 h 10"/>
                    <a:gd name="T72" fmla="*/ 2147483647 w 35"/>
                    <a:gd name="T73" fmla="*/ 2147483647 h 1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5"/>
                    <a:gd name="T112" fmla="*/ 0 h 10"/>
                    <a:gd name="T113" fmla="*/ 35 w 35"/>
                    <a:gd name="T114" fmla="*/ 10 h 10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5" h="10"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2" y="1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3" y="1"/>
                      </a:lnTo>
                      <a:lnTo>
                        <a:pt x="21" y="1"/>
                      </a:ln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2" y="3"/>
                      </a:lnTo>
                      <a:lnTo>
                        <a:pt x="10" y="4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3" y="9"/>
                      </a:lnTo>
                      <a:lnTo>
                        <a:pt x="5" y="8"/>
                      </a:lnTo>
                      <a:lnTo>
                        <a:pt x="7" y="7"/>
                      </a:lnTo>
                      <a:lnTo>
                        <a:pt x="9" y="6"/>
                      </a:lnTo>
                      <a:lnTo>
                        <a:pt x="11" y="6"/>
                      </a:lnTo>
                      <a:lnTo>
                        <a:pt x="13" y="5"/>
                      </a:lnTo>
                      <a:lnTo>
                        <a:pt x="15" y="4"/>
                      </a:lnTo>
                      <a:lnTo>
                        <a:pt x="17" y="3"/>
                      </a:lnTo>
                      <a:lnTo>
                        <a:pt x="19" y="3"/>
                      </a:lnTo>
                      <a:lnTo>
                        <a:pt x="21" y="2"/>
                      </a:lnTo>
                      <a:lnTo>
                        <a:pt x="23" y="2"/>
                      </a:lnTo>
                      <a:lnTo>
                        <a:pt x="26" y="2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2" y="3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2" name="Freeform 160"/>
                <p:cNvSpPr>
                  <a:spLocks/>
                </p:cNvSpPr>
                <p:nvPr/>
              </p:nvSpPr>
              <p:spPr bwMode="auto">
                <a:xfrm rot="10923573" flipH="1">
                  <a:off x="173883" y="348953"/>
                  <a:ext cx="66303" cy="80723"/>
                </a:xfrm>
                <a:custGeom>
                  <a:avLst/>
                  <a:gdLst>
                    <a:gd name="T0" fmla="*/ 2147483647 w 43"/>
                    <a:gd name="T1" fmla="*/ 2147483647 h 21"/>
                    <a:gd name="T2" fmla="*/ 2147483647 w 43"/>
                    <a:gd name="T3" fmla="*/ 2147483647 h 21"/>
                    <a:gd name="T4" fmla="*/ 2147483647 w 43"/>
                    <a:gd name="T5" fmla="*/ 2147483647 h 21"/>
                    <a:gd name="T6" fmla="*/ 2147483647 w 43"/>
                    <a:gd name="T7" fmla="*/ 2147483647 h 21"/>
                    <a:gd name="T8" fmla="*/ 2147483647 w 43"/>
                    <a:gd name="T9" fmla="*/ 2147483647 h 21"/>
                    <a:gd name="T10" fmla="*/ 2147483647 w 43"/>
                    <a:gd name="T11" fmla="*/ 2147483647 h 21"/>
                    <a:gd name="T12" fmla="*/ 2147483647 w 43"/>
                    <a:gd name="T13" fmla="*/ 2147483647 h 21"/>
                    <a:gd name="T14" fmla="*/ 2147483647 w 43"/>
                    <a:gd name="T15" fmla="*/ 2147483647 h 21"/>
                    <a:gd name="T16" fmla="*/ 2147483647 w 43"/>
                    <a:gd name="T17" fmla="*/ 2147483647 h 21"/>
                    <a:gd name="T18" fmla="*/ 2147483647 w 43"/>
                    <a:gd name="T19" fmla="*/ 2147483647 h 21"/>
                    <a:gd name="T20" fmla="*/ 2147483647 w 43"/>
                    <a:gd name="T21" fmla="*/ 2147483647 h 21"/>
                    <a:gd name="T22" fmla="*/ 2147483647 w 43"/>
                    <a:gd name="T23" fmla="*/ 2147483647 h 21"/>
                    <a:gd name="T24" fmla="*/ 2147483647 w 43"/>
                    <a:gd name="T25" fmla="*/ 2147483647 h 21"/>
                    <a:gd name="T26" fmla="*/ 2147483647 w 43"/>
                    <a:gd name="T27" fmla="*/ 2147483647 h 21"/>
                    <a:gd name="T28" fmla="*/ 2147483647 w 43"/>
                    <a:gd name="T29" fmla="*/ 2147483647 h 21"/>
                    <a:gd name="T30" fmla="*/ 2147483647 w 43"/>
                    <a:gd name="T31" fmla="*/ 2147483647 h 21"/>
                    <a:gd name="T32" fmla="*/ 2147483647 w 43"/>
                    <a:gd name="T33" fmla="*/ 2147483647 h 21"/>
                    <a:gd name="T34" fmla="*/ 2147483647 w 43"/>
                    <a:gd name="T35" fmla="*/ 0 h 21"/>
                    <a:gd name="T36" fmla="*/ 0 w 43"/>
                    <a:gd name="T37" fmla="*/ 2147483647 h 21"/>
                    <a:gd name="T38" fmla="*/ 2147483647 w 43"/>
                    <a:gd name="T39" fmla="*/ 2147483647 h 21"/>
                    <a:gd name="T40" fmla="*/ 2147483647 w 43"/>
                    <a:gd name="T41" fmla="*/ 2147483647 h 21"/>
                    <a:gd name="T42" fmla="*/ 2147483647 w 43"/>
                    <a:gd name="T43" fmla="*/ 2147483647 h 21"/>
                    <a:gd name="T44" fmla="*/ 2147483647 w 43"/>
                    <a:gd name="T45" fmla="*/ 2147483647 h 21"/>
                    <a:gd name="T46" fmla="*/ 2147483647 w 43"/>
                    <a:gd name="T47" fmla="*/ 2147483647 h 21"/>
                    <a:gd name="T48" fmla="*/ 2147483647 w 43"/>
                    <a:gd name="T49" fmla="*/ 2147483647 h 21"/>
                    <a:gd name="T50" fmla="*/ 2147483647 w 43"/>
                    <a:gd name="T51" fmla="*/ 2147483647 h 21"/>
                    <a:gd name="T52" fmla="*/ 2147483647 w 43"/>
                    <a:gd name="T53" fmla="*/ 2147483647 h 21"/>
                    <a:gd name="T54" fmla="*/ 2147483647 w 43"/>
                    <a:gd name="T55" fmla="*/ 2147483647 h 21"/>
                    <a:gd name="T56" fmla="*/ 2147483647 w 43"/>
                    <a:gd name="T57" fmla="*/ 2147483647 h 21"/>
                    <a:gd name="T58" fmla="*/ 2147483647 w 43"/>
                    <a:gd name="T59" fmla="*/ 2147483647 h 21"/>
                    <a:gd name="T60" fmla="*/ 2147483647 w 43"/>
                    <a:gd name="T61" fmla="*/ 2147483647 h 21"/>
                    <a:gd name="T62" fmla="*/ 2147483647 w 43"/>
                    <a:gd name="T63" fmla="*/ 2147483647 h 21"/>
                    <a:gd name="T64" fmla="*/ 2147483647 w 43"/>
                    <a:gd name="T65" fmla="*/ 2147483647 h 21"/>
                    <a:gd name="T66" fmla="*/ 2147483647 w 43"/>
                    <a:gd name="T67" fmla="*/ 2147483647 h 21"/>
                    <a:gd name="T68" fmla="*/ 2147483647 w 43"/>
                    <a:gd name="T69" fmla="*/ 2147483647 h 21"/>
                    <a:gd name="T70" fmla="*/ 2147483647 w 43"/>
                    <a:gd name="T71" fmla="*/ 2147483647 h 21"/>
                    <a:gd name="T72" fmla="*/ 2147483647 w 43"/>
                    <a:gd name="T73" fmla="*/ 2147483647 h 2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43"/>
                    <a:gd name="T112" fmla="*/ 0 h 21"/>
                    <a:gd name="T113" fmla="*/ 43 w 43"/>
                    <a:gd name="T114" fmla="*/ 21 h 21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43" h="21">
                      <a:moveTo>
                        <a:pt x="43" y="20"/>
                      </a:moveTo>
                      <a:lnTo>
                        <a:pt x="43" y="20"/>
                      </a:lnTo>
                      <a:lnTo>
                        <a:pt x="41" y="18"/>
                      </a:lnTo>
                      <a:lnTo>
                        <a:pt x="38" y="16"/>
                      </a:lnTo>
                      <a:lnTo>
                        <a:pt x="36" y="15"/>
                      </a:lnTo>
                      <a:lnTo>
                        <a:pt x="33" y="13"/>
                      </a:lnTo>
                      <a:lnTo>
                        <a:pt x="31" y="12"/>
                      </a:lnTo>
                      <a:lnTo>
                        <a:pt x="28" y="11"/>
                      </a:lnTo>
                      <a:lnTo>
                        <a:pt x="25" y="9"/>
                      </a:lnTo>
                      <a:lnTo>
                        <a:pt x="22" y="8"/>
                      </a:lnTo>
                      <a:lnTo>
                        <a:pt x="20" y="7"/>
                      </a:lnTo>
                      <a:lnTo>
                        <a:pt x="17" y="6"/>
                      </a:lnTo>
                      <a:lnTo>
                        <a:pt x="14" y="5"/>
                      </a:lnTo>
                      <a:lnTo>
                        <a:pt x="12" y="4"/>
                      </a:lnTo>
                      <a:lnTo>
                        <a:pt x="9" y="3"/>
                      </a:lnTo>
                      <a:lnTo>
                        <a:pt x="6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3" y="2"/>
                      </a:lnTo>
                      <a:lnTo>
                        <a:pt x="6" y="4"/>
                      </a:lnTo>
                      <a:lnTo>
                        <a:pt x="8" y="5"/>
                      </a:lnTo>
                      <a:lnTo>
                        <a:pt x="11" y="6"/>
                      </a:lnTo>
                      <a:lnTo>
                        <a:pt x="14" y="7"/>
                      </a:lnTo>
                      <a:lnTo>
                        <a:pt x="17" y="8"/>
                      </a:lnTo>
                      <a:lnTo>
                        <a:pt x="19" y="9"/>
                      </a:lnTo>
                      <a:lnTo>
                        <a:pt x="22" y="10"/>
                      </a:lnTo>
                      <a:lnTo>
                        <a:pt x="25" y="11"/>
                      </a:lnTo>
                      <a:lnTo>
                        <a:pt x="27" y="12"/>
                      </a:lnTo>
                      <a:lnTo>
                        <a:pt x="30" y="13"/>
                      </a:lnTo>
                      <a:lnTo>
                        <a:pt x="32" y="15"/>
                      </a:lnTo>
                      <a:lnTo>
                        <a:pt x="35" y="16"/>
                      </a:lnTo>
                      <a:lnTo>
                        <a:pt x="37" y="17"/>
                      </a:lnTo>
                      <a:lnTo>
                        <a:pt x="40" y="19"/>
                      </a:lnTo>
                      <a:lnTo>
                        <a:pt x="42" y="21"/>
                      </a:lnTo>
                      <a:lnTo>
                        <a:pt x="43" y="2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3" name="Freeform 161"/>
                <p:cNvSpPr>
                  <a:spLocks/>
                </p:cNvSpPr>
                <p:nvPr/>
              </p:nvSpPr>
              <p:spPr bwMode="auto">
                <a:xfrm rot="10923573" flipH="1">
                  <a:off x="143220" y="250664"/>
                  <a:ext cx="33832" cy="96596"/>
                </a:xfrm>
                <a:custGeom>
                  <a:avLst/>
                  <a:gdLst>
                    <a:gd name="T0" fmla="*/ 2147483647 w 20"/>
                    <a:gd name="T1" fmla="*/ 2147483647 h 24"/>
                    <a:gd name="T2" fmla="*/ 2147483647 w 20"/>
                    <a:gd name="T3" fmla="*/ 2147483647 h 24"/>
                    <a:gd name="T4" fmla="*/ 2147483647 w 20"/>
                    <a:gd name="T5" fmla="*/ 2147483647 h 24"/>
                    <a:gd name="T6" fmla="*/ 2147483647 w 20"/>
                    <a:gd name="T7" fmla="*/ 2147483647 h 24"/>
                    <a:gd name="T8" fmla="*/ 2147483647 w 20"/>
                    <a:gd name="T9" fmla="*/ 2147483647 h 24"/>
                    <a:gd name="T10" fmla="*/ 2147483647 w 20"/>
                    <a:gd name="T11" fmla="*/ 2147483647 h 24"/>
                    <a:gd name="T12" fmla="*/ 2147483647 w 20"/>
                    <a:gd name="T13" fmla="*/ 2147483647 h 24"/>
                    <a:gd name="T14" fmla="*/ 2147483647 w 20"/>
                    <a:gd name="T15" fmla="*/ 2147483647 h 24"/>
                    <a:gd name="T16" fmla="*/ 2147483647 w 20"/>
                    <a:gd name="T17" fmla="*/ 2147483647 h 24"/>
                    <a:gd name="T18" fmla="*/ 2147483647 w 20"/>
                    <a:gd name="T19" fmla="*/ 2147483647 h 24"/>
                    <a:gd name="T20" fmla="*/ 2147483647 w 20"/>
                    <a:gd name="T21" fmla="*/ 0 h 24"/>
                    <a:gd name="T22" fmla="*/ 2147483647 w 20"/>
                    <a:gd name="T23" fmla="*/ 2147483647 h 24"/>
                    <a:gd name="T24" fmla="*/ 2147483647 w 20"/>
                    <a:gd name="T25" fmla="*/ 2147483647 h 24"/>
                    <a:gd name="T26" fmla="*/ 2147483647 w 20"/>
                    <a:gd name="T27" fmla="*/ 2147483647 h 24"/>
                    <a:gd name="T28" fmla="*/ 2147483647 w 20"/>
                    <a:gd name="T29" fmla="*/ 2147483647 h 24"/>
                    <a:gd name="T30" fmla="*/ 2147483647 w 20"/>
                    <a:gd name="T31" fmla="*/ 2147483647 h 24"/>
                    <a:gd name="T32" fmla="*/ 2147483647 w 20"/>
                    <a:gd name="T33" fmla="*/ 2147483647 h 24"/>
                    <a:gd name="T34" fmla="*/ 2147483647 w 20"/>
                    <a:gd name="T35" fmla="*/ 2147483647 h 24"/>
                    <a:gd name="T36" fmla="*/ 0 w 20"/>
                    <a:gd name="T37" fmla="*/ 2147483647 h 24"/>
                    <a:gd name="T38" fmla="*/ 0 w 20"/>
                    <a:gd name="T39" fmla="*/ 2147483647 h 24"/>
                    <a:gd name="T40" fmla="*/ 2147483647 w 20"/>
                    <a:gd name="T41" fmla="*/ 2147483647 h 2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0"/>
                    <a:gd name="T64" fmla="*/ 0 h 24"/>
                    <a:gd name="T65" fmla="*/ 20 w 20"/>
                    <a:gd name="T66" fmla="*/ 24 h 2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0" h="24">
                      <a:moveTo>
                        <a:pt x="2" y="24"/>
                      </a:moveTo>
                      <a:lnTo>
                        <a:pt x="2" y="24"/>
                      </a:lnTo>
                      <a:lnTo>
                        <a:pt x="4" y="20"/>
                      </a:lnTo>
                      <a:lnTo>
                        <a:pt x="5" y="16"/>
                      </a:lnTo>
                      <a:lnTo>
                        <a:pt x="7" y="12"/>
                      </a:lnTo>
                      <a:lnTo>
                        <a:pt x="8" y="10"/>
                      </a:lnTo>
                      <a:lnTo>
                        <a:pt x="10" y="7"/>
                      </a:lnTo>
                      <a:lnTo>
                        <a:pt x="12" y="5"/>
                      </a:lnTo>
                      <a:lnTo>
                        <a:pt x="15" y="3"/>
                      </a:lnTo>
                      <a:lnTo>
                        <a:pt x="20" y="2"/>
                      </a:lnTo>
                      <a:lnTo>
                        <a:pt x="20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9" y="6"/>
                      </a:lnTo>
                      <a:lnTo>
                        <a:pt x="7" y="9"/>
                      </a:lnTo>
                      <a:lnTo>
                        <a:pt x="5" y="12"/>
                      </a:lnTo>
                      <a:lnTo>
                        <a:pt x="4" y="15"/>
                      </a:lnTo>
                      <a:lnTo>
                        <a:pt x="2" y="19"/>
                      </a:lnTo>
                      <a:lnTo>
                        <a:pt x="0" y="24"/>
                      </a:lnTo>
                      <a:lnTo>
                        <a:pt x="2" y="2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4" name="Freeform 162"/>
                <p:cNvSpPr>
                  <a:spLocks/>
                </p:cNvSpPr>
                <p:nvPr/>
              </p:nvSpPr>
              <p:spPr bwMode="auto">
                <a:xfrm rot="10923573" flipH="1">
                  <a:off x="146355" y="137009"/>
                  <a:ext cx="40326" cy="145573"/>
                </a:xfrm>
                <a:custGeom>
                  <a:avLst/>
                  <a:gdLst>
                    <a:gd name="T0" fmla="*/ 2147483647 w 27"/>
                    <a:gd name="T1" fmla="*/ 2147483647 h 37"/>
                    <a:gd name="T2" fmla="*/ 2147483647 w 27"/>
                    <a:gd name="T3" fmla="*/ 0 h 37"/>
                    <a:gd name="T4" fmla="*/ 2147483647 w 27"/>
                    <a:gd name="T5" fmla="*/ 0 h 37"/>
                    <a:gd name="T6" fmla="*/ 2147483647 w 27"/>
                    <a:gd name="T7" fmla="*/ 0 h 37"/>
                    <a:gd name="T8" fmla="*/ 2147483647 w 27"/>
                    <a:gd name="T9" fmla="*/ 0 h 37"/>
                    <a:gd name="T10" fmla="*/ 2147483647 w 27"/>
                    <a:gd name="T11" fmla="*/ 2147483647 h 37"/>
                    <a:gd name="T12" fmla="*/ 2147483647 w 27"/>
                    <a:gd name="T13" fmla="*/ 2147483647 h 37"/>
                    <a:gd name="T14" fmla="*/ 2147483647 w 27"/>
                    <a:gd name="T15" fmla="*/ 2147483647 h 37"/>
                    <a:gd name="T16" fmla="*/ 2147483647 w 27"/>
                    <a:gd name="T17" fmla="*/ 2147483647 h 37"/>
                    <a:gd name="T18" fmla="*/ 2147483647 w 27"/>
                    <a:gd name="T19" fmla="*/ 2147483647 h 37"/>
                    <a:gd name="T20" fmla="*/ 2147483647 w 27"/>
                    <a:gd name="T21" fmla="*/ 2147483647 h 37"/>
                    <a:gd name="T22" fmla="*/ 2147483647 w 27"/>
                    <a:gd name="T23" fmla="*/ 2147483647 h 37"/>
                    <a:gd name="T24" fmla="*/ 2147483647 w 27"/>
                    <a:gd name="T25" fmla="*/ 2147483647 h 37"/>
                    <a:gd name="T26" fmla="*/ 2147483647 w 27"/>
                    <a:gd name="T27" fmla="*/ 2147483647 h 37"/>
                    <a:gd name="T28" fmla="*/ 2147483647 w 27"/>
                    <a:gd name="T29" fmla="*/ 2147483647 h 37"/>
                    <a:gd name="T30" fmla="*/ 2147483647 w 27"/>
                    <a:gd name="T31" fmla="*/ 2147483647 h 37"/>
                    <a:gd name="T32" fmla="*/ 2147483647 w 27"/>
                    <a:gd name="T33" fmla="*/ 2147483647 h 37"/>
                    <a:gd name="T34" fmla="*/ 2147483647 w 27"/>
                    <a:gd name="T35" fmla="*/ 2147483647 h 37"/>
                    <a:gd name="T36" fmla="*/ 2147483647 w 27"/>
                    <a:gd name="T37" fmla="*/ 2147483647 h 37"/>
                    <a:gd name="T38" fmla="*/ 2147483647 w 27"/>
                    <a:gd name="T39" fmla="*/ 2147483647 h 37"/>
                    <a:gd name="T40" fmla="*/ 2147483647 w 27"/>
                    <a:gd name="T41" fmla="*/ 2147483647 h 37"/>
                    <a:gd name="T42" fmla="*/ 2147483647 w 27"/>
                    <a:gd name="T43" fmla="*/ 2147483647 h 37"/>
                    <a:gd name="T44" fmla="*/ 2147483647 w 27"/>
                    <a:gd name="T45" fmla="*/ 2147483647 h 37"/>
                    <a:gd name="T46" fmla="*/ 2147483647 w 27"/>
                    <a:gd name="T47" fmla="*/ 2147483647 h 37"/>
                    <a:gd name="T48" fmla="*/ 2147483647 w 27"/>
                    <a:gd name="T49" fmla="*/ 2147483647 h 37"/>
                    <a:gd name="T50" fmla="*/ 2147483647 w 27"/>
                    <a:gd name="T51" fmla="*/ 2147483647 h 37"/>
                    <a:gd name="T52" fmla="*/ 2147483647 w 27"/>
                    <a:gd name="T53" fmla="*/ 2147483647 h 37"/>
                    <a:gd name="T54" fmla="*/ 2147483647 w 27"/>
                    <a:gd name="T55" fmla="*/ 2147483647 h 37"/>
                    <a:gd name="T56" fmla="*/ 2147483647 w 27"/>
                    <a:gd name="T57" fmla="*/ 2147483647 h 37"/>
                    <a:gd name="T58" fmla="*/ 2147483647 w 27"/>
                    <a:gd name="T59" fmla="*/ 2147483647 h 37"/>
                    <a:gd name="T60" fmla="*/ 2147483647 w 27"/>
                    <a:gd name="T61" fmla="*/ 2147483647 h 37"/>
                    <a:gd name="T62" fmla="*/ 2147483647 w 27"/>
                    <a:gd name="T63" fmla="*/ 2147483647 h 37"/>
                    <a:gd name="T64" fmla="*/ 2147483647 w 27"/>
                    <a:gd name="T65" fmla="*/ 2147483647 h 37"/>
                    <a:gd name="T66" fmla="*/ 2147483647 w 27"/>
                    <a:gd name="T67" fmla="*/ 2147483647 h 37"/>
                    <a:gd name="T68" fmla="*/ 2147483647 w 27"/>
                    <a:gd name="T69" fmla="*/ 2147483647 h 37"/>
                    <a:gd name="T70" fmla="*/ 2147483647 w 27"/>
                    <a:gd name="T71" fmla="*/ 2147483647 h 37"/>
                    <a:gd name="T72" fmla="*/ 2147483647 w 27"/>
                    <a:gd name="T73" fmla="*/ 2147483647 h 37"/>
                    <a:gd name="T74" fmla="*/ 2147483647 w 27"/>
                    <a:gd name="T75" fmla="*/ 2147483647 h 37"/>
                    <a:gd name="T76" fmla="*/ 2147483647 w 27"/>
                    <a:gd name="T77" fmla="*/ 2147483647 h 37"/>
                    <a:gd name="T78" fmla="*/ 2147483647 w 27"/>
                    <a:gd name="T79" fmla="*/ 2147483647 h 37"/>
                    <a:gd name="T80" fmla="*/ 0 w 27"/>
                    <a:gd name="T81" fmla="*/ 2147483647 h 37"/>
                    <a:gd name="T82" fmla="*/ 2147483647 w 27"/>
                    <a:gd name="T83" fmla="*/ 2147483647 h 3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7"/>
                    <a:gd name="T127" fmla="*/ 0 h 37"/>
                    <a:gd name="T128" fmla="*/ 27 w 27"/>
                    <a:gd name="T129" fmla="*/ 37 h 3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7" h="37">
                      <a:moveTo>
                        <a:pt x="6" y="2"/>
                      </a:move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5" y="2"/>
                      </a:lnTo>
                      <a:lnTo>
                        <a:pt x="16" y="3"/>
                      </a:ln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20" y="5"/>
                      </a:lnTo>
                      <a:lnTo>
                        <a:pt x="21" y="6"/>
                      </a:lnTo>
                      <a:lnTo>
                        <a:pt x="22" y="7"/>
                      </a:lnTo>
                      <a:lnTo>
                        <a:pt x="23" y="9"/>
                      </a:lnTo>
                      <a:lnTo>
                        <a:pt x="23" y="11"/>
                      </a:lnTo>
                      <a:lnTo>
                        <a:pt x="24" y="13"/>
                      </a:lnTo>
                      <a:lnTo>
                        <a:pt x="24" y="15"/>
                      </a:lnTo>
                      <a:lnTo>
                        <a:pt x="24" y="16"/>
                      </a:lnTo>
                      <a:lnTo>
                        <a:pt x="25" y="16"/>
                      </a:lnTo>
                      <a:lnTo>
                        <a:pt x="26" y="17"/>
                      </a:lnTo>
                      <a:lnTo>
                        <a:pt x="27" y="18"/>
                      </a:lnTo>
                      <a:lnTo>
                        <a:pt x="26" y="19"/>
                      </a:lnTo>
                      <a:lnTo>
                        <a:pt x="25" y="19"/>
                      </a:lnTo>
                      <a:lnTo>
                        <a:pt x="24" y="20"/>
                      </a:lnTo>
                      <a:lnTo>
                        <a:pt x="24" y="23"/>
                      </a:lnTo>
                      <a:lnTo>
                        <a:pt x="23" y="25"/>
                      </a:lnTo>
                      <a:lnTo>
                        <a:pt x="23" y="26"/>
                      </a:lnTo>
                      <a:lnTo>
                        <a:pt x="22" y="28"/>
                      </a:lnTo>
                      <a:lnTo>
                        <a:pt x="21" y="29"/>
                      </a:lnTo>
                      <a:lnTo>
                        <a:pt x="20" y="30"/>
                      </a:lnTo>
                      <a:lnTo>
                        <a:pt x="18" y="31"/>
                      </a:lnTo>
                      <a:lnTo>
                        <a:pt x="17" y="32"/>
                      </a:lnTo>
                      <a:lnTo>
                        <a:pt x="16" y="33"/>
                      </a:lnTo>
                      <a:lnTo>
                        <a:pt x="14" y="34"/>
                      </a:lnTo>
                      <a:lnTo>
                        <a:pt x="11" y="35"/>
                      </a:lnTo>
                      <a:lnTo>
                        <a:pt x="8" y="36"/>
                      </a:lnTo>
                      <a:lnTo>
                        <a:pt x="6" y="37"/>
                      </a:lnTo>
                      <a:lnTo>
                        <a:pt x="3" y="37"/>
                      </a:lnTo>
                      <a:lnTo>
                        <a:pt x="1" y="37"/>
                      </a:lnTo>
                      <a:lnTo>
                        <a:pt x="0" y="35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5" name="Freeform 163"/>
                <p:cNvSpPr>
                  <a:spLocks/>
                </p:cNvSpPr>
                <p:nvPr/>
              </p:nvSpPr>
              <p:spPr bwMode="auto">
                <a:xfrm rot="10923573" flipH="1">
                  <a:off x="154100" y="242865"/>
                  <a:ext cx="20843" cy="47617"/>
                </a:xfrm>
                <a:custGeom>
                  <a:avLst/>
                  <a:gdLst>
                    <a:gd name="T0" fmla="*/ 2147483647 w 12"/>
                    <a:gd name="T1" fmla="*/ 2147483647 h 5"/>
                    <a:gd name="T2" fmla="*/ 2147483647 w 12"/>
                    <a:gd name="T3" fmla="*/ 2147483647 h 5"/>
                    <a:gd name="T4" fmla="*/ 2147483647 w 12"/>
                    <a:gd name="T5" fmla="*/ 2147483647 h 5"/>
                    <a:gd name="T6" fmla="*/ 2147483647 w 12"/>
                    <a:gd name="T7" fmla="*/ 2147483647 h 5"/>
                    <a:gd name="T8" fmla="*/ 2147483647 w 12"/>
                    <a:gd name="T9" fmla="*/ 2147483647 h 5"/>
                    <a:gd name="T10" fmla="*/ 2147483647 w 12"/>
                    <a:gd name="T11" fmla="*/ 2147483647 h 5"/>
                    <a:gd name="T12" fmla="*/ 2147483647 w 12"/>
                    <a:gd name="T13" fmla="*/ 0 h 5"/>
                    <a:gd name="T14" fmla="*/ 2147483647 w 12"/>
                    <a:gd name="T15" fmla="*/ 0 h 5"/>
                    <a:gd name="T16" fmla="*/ 2147483647 w 12"/>
                    <a:gd name="T17" fmla="*/ 2147483647 h 5"/>
                    <a:gd name="T18" fmla="*/ 0 w 12"/>
                    <a:gd name="T19" fmla="*/ 2147483647 h 5"/>
                    <a:gd name="T20" fmla="*/ 2147483647 w 12"/>
                    <a:gd name="T21" fmla="*/ 2147483647 h 5"/>
                    <a:gd name="T22" fmla="*/ 2147483647 w 12"/>
                    <a:gd name="T23" fmla="*/ 2147483647 h 5"/>
                    <a:gd name="T24" fmla="*/ 2147483647 w 12"/>
                    <a:gd name="T25" fmla="*/ 2147483647 h 5"/>
                    <a:gd name="T26" fmla="*/ 2147483647 w 12"/>
                    <a:gd name="T27" fmla="*/ 2147483647 h 5"/>
                    <a:gd name="T28" fmla="*/ 2147483647 w 12"/>
                    <a:gd name="T29" fmla="*/ 2147483647 h 5"/>
                    <a:gd name="T30" fmla="*/ 2147483647 w 12"/>
                    <a:gd name="T31" fmla="*/ 2147483647 h 5"/>
                    <a:gd name="T32" fmla="*/ 2147483647 w 12"/>
                    <a:gd name="T33" fmla="*/ 2147483647 h 5"/>
                    <a:gd name="T34" fmla="*/ 2147483647 w 12"/>
                    <a:gd name="T35" fmla="*/ 2147483647 h 5"/>
                    <a:gd name="T36" fmla="*/ 2147483647 w 12"/>
                    <a:gd name="T37" fmla="*/ 2147483647 h 5"/>
                    <a:gd name="T38" fmla="*/ 2147483647 w 12"/>
                    <a:gd name="T39" fmla="*/ 2147483647 h 5"/>
                    <a:gd name="T40" fmla="*/ 2147483647 w 12"/>
                    <a:gd name="T41" fmla="*/ 2147483647 h 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2"/>
                    <a:gd name="T64" fmla="*/ 0 h 5"/>
                    <a:gd name="T65" fmla="*/ 12 w 12"/>
                    <a:gd name="T66" fmla="*/ 5 h 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2" h="5">
                      <a:moveTo>
                        <a:pt x="12" y="3"/>
                      </a:move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8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8" y="3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12" y="5"/>
                      </a:ln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6" name="Freeform 164"/>
                <p:cNvSpPr>
                  <a:spLocks/>
                </p:cNvSpPr>
                <p:nvPr/>
              </p:nvSpPr>
              <p:spPr bwMode="auto">
                <a:xfrm rot="10923573" flipH="1">
                  <a:off x="160590" y="243098"/>
                  <a:ext cx="20843" cy="47617"/>
                </a:xfrm>
                <a:custGeom>
                  <a:avLst/>
                  <a:gdLst>
                    <a:gd name="T0" fmla="*/ 2147483647 w 8"/>
                    <a:gd name="T1" fmla="*/ 2147483647 h 13"/>
                    <a:gd name="T2" fmla="*/ 2147483647 w 8"/>
                    <a:gd name="T3" fmla="*/ 2147483647 h 13"/>
                    <a:gd name="T4" fmla="*/ 2147483647 w 8"/>
                    <a:gd name="T5" fmla="*/ 2147483647 h 13"/>
                    <a:gd name="T6" fmla="*/ 2147483647 w 8"/>
                    <a:gd name="T7" fmla="*/ 2147483647 h 13"/>
                    <a:gd name="T8" fmla="*/ 2147483647 w 8"/>
                    <a:gd name="T9" fmla="*/ 2147483647 h 13"/>
                    <a:gd name="T10" fmla="*/ 2147483647 w 8"/>
                    <a:gd name="T11" fmla="*/ 2147483647 h 13"/>
                    <a:gd name="T12" fmla="*/ 2147483647 w 8"/>
                    <a:gd name="T13" fmla="*/ 2147483647 h 13"/>
                    <a:gd name="T14" fmla="*/ 2147483647 w 8"/>
                    <a:gd name="T15" fmla="*/ 2147483647 h 13"/>
                    <a:gd name="T16" fmla="*/ 2147483647 w 8"/>
                    <a:gd name="T17" fmla="*/ 2147483647 h 13"/>
                    <a:gd name="T18" fmla="*/ 0 w 8"/>
                    <a:gd name="T19" fmla="*/ 0 h 13"/>
                    <a:gd name="T20" fmla="*/ 0 w 8"/>
                    <a:gd name="T21" fmla="*/ 2147483647 h 13"/>
                    <a:gd name="T22" fmla="*/ 2147483647 w 8"/>
                    <a:gd name="T23" fmla="*/ 2147483647 h 13"/>
                    <a:gd name="T24" fmla="*/ 2147483647 w 8"/>
                    <a:gd name="T25" fmla="*/ 2147483647 h 13"/>
                    <a:gd name="T26" fmla="*/ 2147483647 w 8"/>
                    <a:gd name="T27" fmla="*/ 2147483647 h 13"/>
                    <a:gd name="T28" fmla="*/ 2147483647 w 8"/>
                    <a:gd name="T29" fmla="*/ 2147483647 h 13"/>
                    <a:gd name="T30" fmla="*/ 2147483647 w 8"/>
                    <a:gd name="T31" fmla="*/ 2147483647 h 13"/>
                    <a:gd name="T32" fmla="*/ 2147483647 w 8"/>
                    <a:gd name="T33" fmla="*/ 2147483647 h 13"/>
                    <a:gd name="T34" fmla="*/ 2147483647 w 8"/>
                    <a:gd name="T35" fmla="*/ 2147483647 h 13"/>
                    <a:gd name="T36" fmla="*/ 2147483647 w 8"/>
                    <a:gd name="T37" fmla="*/ 2147483647 h 13"/>
                    <a:gd name="T38" fmla="*/ 2147483647 w 8"/>
                    <a:gd name="T39" fmla="*/ 2147483647 h 13"/>
                    <a:gd name="T40" fmla="*/ 2147483647 w 8"/>
                    <a:gd name="T41" fmla="*/ 2147483647 h 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8"/>
                    <a:gd name="T64" fmla="*/ 0 h 13"/>
                    <a:gd name="T65" fmla="*/ 8 w 8"/>
                    <a:gd name="T66" fmla="*/ 13 h 1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8" h="13">
                      <a:moveTo>
                        <a:pt x="8" y="13"/>
                      </a:moveTo>
                      <a:lnTo>
                        <a:pt x="8" y="13"/>
                      </a:lnTo>
                      <a:lnTo>
                        <a:pt x="8" y="11"/>
                      </a:lnTo>
                      <a:lnTo>
                        <a:pt x="7" y="9"/>
                      </a:lnTo>
                      <a:lnTo>
                        <a:pt x="6" y="7"/>
                      </a:lnTo>
                      <a:lnTo>
                        <a:pt x="6" y="5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5" y="7"/>
                      </a:lnTo>
                      <a:lnTo>
                        <a:pt x="6" y="9"/>
                      </a:lnTo>
                      <a:lnTo>
                        <a:pt x="6" y="11"/>
                      </a:lnTo>
                      <a:lnTo>
                        <a:pt x="6" y="13"/>
                      </a:ln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7" name="Freeform 165"/>
                <p:cNvSpPr>
                  <a:spLocks/>
                </p:cNvSpPr>
                <p:nvPr/>
              </p:nvSpPr>
              <p:spPr bwMode="auto">
                <a:xfrm rot="10923573" flipH="1">
                  <a:off x="159627" y="168876"/>
                  <a:ext cx="20843" cy="64851"/>
                </a:xfrm>
                <a:custGeom>
                  <a:avLst/>
                  <a:gdLst>
                    <a:gd name="T0" fmla="*/ 0 w 8"/>
                    <a:gd name="T1" fmla="*/ 2147483647 h 13"/>
                    <a:gd name="T2" fmla="*/ 0 w 8"/>
                    <a:gd name="T3" fmla="*/ 2147483647 h 13"/>
                    <a:gd name="T4" fmla="*/ 2147483647 w 8"/>
                    <a:gd name="T5" fmla="*/ 2147483647 h 13"/>
                    <a:gd name="T6" fmla="*/ 2147483647 w 8"/>
                    <a:gd name="T7" fmla="*/ 2147483647 h 13"/>
                    <a:gd name="T8" fmla="*/ 2147483647 w 8"/>
                    <a:gd name="T9" fmla="*/ 2147483647 h 13"/>
                    <a:gd name="T10" fmla="*/ 2147483647 w 8"/>
                    <a:gd name="T11" fmla="*/ 2147483647 h 13"/>
                    <a:gd name="T12" fmla="*/ 2147483647 w 8"/>
                    <a:gd name="T13" fmla="*/ 2147483647 h 13"/>
                    <a:gd name="T14" fmla="*/ 2147483647 w 8"/>
                    <a:gd name="T15" fmla="*/ 2147483647 h 13"/>
                    <a:gd name="T16" fmla="*/ 2147483647 w 8"/>
                    <a:gd name="T17" fmla="*/ 2147483647 h 13"/>
                    <a:gd name="T18" fmla="*/ 2147483647 w 8"/>
                    <a:gd name="T19" fmla="*/ 0 h 13"/>
                    <a:gd name="T20" fmla="*/ 2147483647 w 8"/>
                    <a:gd name="T21" fmla="*/ 0 h 13"/>
                    <a:gd name="T22" fmla="*/ 2147483647 w 8"/>
                    <a:gd name="T23" fmla="*/ 2147483647 h 13"/>
                    <a:gd name="T24" fmla="*/ 2147483647 w 8"/>
                    <a:gd name="T25" fmla="*/ 2147483647 h 13"/>
                    <a:gd name="T26" fmla="*/ 2147483647 w 8"/>
                    <a:gd name="T27" fmla="*/ 2147483647 h 13"/>
                    <a:gd name="T28" fmla="*/ 2147483647 w 8"/>
                    <a:gd name="T29" fmla="*/ 2147483647 h 13"/>
                    <a:gd name="T30" fmla="*/ 2147483647 w 8"/>
                    <a:gd name="T31" fmla="*/ 2147483647 h 13"/>
                    <a:gd name="T32" fmla="*/ 2147483647 w 8"/>
                    <a:gd name="T33" fmla="*/ 2147483647 h 13"/>
                    <a:gd name="T34" fmla="*/ 2147483647 w 8"/>
                    <a:gd name="T35" fmla="*/ 2147483647 h 13"/>
                    <a:gd name="T36" fmla="*/ 0 w 8"/>
                    <a:gd name="T37" fmla="*/ 2147483647 h 13"/>
                    <a:gd name="T38" fmla="*/ 0 w 8"/>
                    <a:gd name="T39" fmla="*/ 2147483647 h 13"/>
                    <a:gd name="T40" fmla="*/ 0 w 8"/>
                    <a:gd name="T41" fmla="*/ 2147483647 h 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8"/>
                    <a:gd name="T64" fmla="*/ 0 h 13"/>
                    <a:gd name="T65" fmla="*/ 8 w 8"/>
                    <a:gd name="T66" fmla="*/ 13 h 1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8"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2" y="12"/>
                      </a:lnTo>
                      <a:lnTo>
                        <a:pt x="3" y="11"/>
                      </a:lnTo>
                      <a:lnTo>
                        <a:pt x="4" y="10"/>
                      </a:lnTo>
                      <a:lnTo>
                        <a:pt x="6" y="8"/>
                      </a:lnTo>
                      <a:lnTo>
                        <a:pt x="6" y="7"/>
                      </a:lnTo>
                      <a:lnTo>
                        <a:pt x="7" y="5"/>
                      </a:lnTo>
                      <a:lnTo>
                        <a:pt x="8" y="3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3" y="9"/>
                      </a:lnTo>
                      <a:lnTo>
                        <a:pt x="2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8" name="Freeform 166"/>
                <p:cNvSpPr>
                  <a:spLocks/>
                </p:cNvSpPr>
                <p:nvPr/>
              </p:nvSpPr>
              <p:spPr bwMode="auto">
                <a:xfrm rot="10923573" flipH="1">
                  <a:off x="132526" y="167922"/>
                  <a:ext cx="19482" cy="129700"/>
                </a:xfrm>
                <a:custGeom>
                  <a:avLst/>
                  <a:gdLst>
                    <a:gd name="T0" fmla="*/ 2147483647 w 7"/>
                    <a:gd name="T1" fmla="*/ 0 h 34"/>
                    <a:gd name="T2" fmla="*/ 2147483647 w 7"/>
                    <a:gd name="T3" fmla="*/ 0 h 34"/>
                    <a:gd name="T4" fmla="*/ 0 w 7"/>
                    <a:gd name="T5" fmla="*/ 2147483647 h 34"/>
                    <a:gd name="T6" fmla="*/ 2147483647 w 7"/>
                    <a:gd name="T7" fmla="*/ 2147483647 h 34"/>
                    <a:gd name="T8" fmla="*/ 2147483647 w 7"/>
                    <a:gd name="T9" fmla="*/ 0 h 34"/>
                    <a:gd name="T10" fmla="*/ 2147483647 w 7"/>
                    <a:gd name="T11" fmla="*/ 0 h 34"/>
                    <a:gd name="T12" fmla="*/ 2147483647 w 7"/>
                    <a:gd name="T13" fmla="*/ 0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"/>
                    <a:gd name="T22" fmla="*/ 0 h 34"/>
                    <a:gd name="T23" fmla="*/ 7 w 7"/>
                    <a:gd name="T24" fmla="*/ 34 h 3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" h="3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0" y="33"/>
                      </a:lnTo>
                      <a:lnTo>
                        <a:pt x="2" y="34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39" name="Freeform 167"/>
                <p:cNvSpPr>
                  <a:spLocks/>
                </p:cNvSpPr>
                <p:nvPr/>
              </p:nvSpPr>
              <p:spPr bwMode="auto">
                <a:xfrm rot="10923573" flipH="1">
                  <a:off x="98983" y="136065"/>
                  <a:ext cx="80651" cy="178679"/>
                </a:xfrm>
                <a:custGeom>
                  <a:avLst/>
                  <a:gdLst>
                    <a:gd name="T0" fmla="*/ 2147483647 w 54"/>
                    <a:gd name="T1" fmla="*/ 2147483647 h 44"/>
                    <a:gd name="T2" fmla="*/ 2147483647 w 54"/>
                    <a:gd name="T3" fmla="*/ 2147483647 h 44"/>
                    <a:gd name="T4" fmla="*/ 2147483647 w 54"/>
                    <a:gd name="T5" fmla="*/ 2147483647 h 44"/>
                    <a:gd name="T6" fmla="*/ 2147483647 w 54"/>
                    <a:gd name="T7" fmla="*/ 2147483647 h 44"/>
                    <a:gd name="T8" fmla="*/ 2147483647 w 54"/>
                    <a:gd name="T9" fmla="*/ 2147483647 h 44"/>
                    <a:gd name="T10" fmla="*/ 2147483647 w 54"/>
                    <a:gd name="T11" fmla="*/ 2147483647 h 44"/>
                    <a:gd name="T12" fmla="*/ 2147483647 w 54"/>
                    <a:gd name="T13" fmla="*/ 2147483647 h 44"/>
                    <a:gd name="T14" fmla="*/ 2147483647 w 54"/>
                    <a:gd name="T15" fmla="*/ 2147483647 h 44"/>
                    <a:gd name="T16" fmla="*/ 2147483647 w 54"/>
                    <a:gd name="T17" fmla="*/ 2147483647 h 44"/>
                    <a:gd name="T18" fmla="*/ 2147483647 w 54"/>
                    <a:gd name="T19" fmla="*/ 2147483647 h 44"/>
                    <a:gd name="T20" fmla="*/ 2147483647 w 54"/>
                    <a:gd name="T21" fmla="*/ 2147483647 h 44"/>
                    <a:gd name="T22" fmla="*/ 2147483647 w 54"/>
                    <a:gd name="T23" fmla="*/ 0 h 44"/>
                    <a:gd name="T24" fmla="*/ 2147483647 w 54"/>
                    <a:gd name="T25" fmla="*/ 2147483647 h 44"/>
                    <a:gd name="T26" fmla="*/ 2147483647 w 54"/>
                    <a:gd name="T27" fmla="*/ 2147483647 h 44"/>
                    <a:gd name="T28" fmla="*/ 2147483647 w 54"/>
                    <a:gd name="T29" fmla="*/ 2147483647 h 44"/>
                    <a:gd name="T30" fmla="*/ 2147483647 w 54"/>
                    <a:gd name="T31" fmla="*/ 2147483647 h 44"/>
                    <a:gd name="T32" fmla="*/ 2147483647 w 54"/>
                    <a:gd name="T33" fmla="*/ 2147483647 h 44"/>
                    <a:gd name="T34" fmla="*/ 2147483647 w 54"/>
                    <a:gd name="T35" fmla="*/ 2147483647 h 44"/>
                    <a:gd name="T36" fmla="*/ 0 w 54"/>
                    <a:gd name="T37" fmla="*/ 2147483647 h 44"/>
                    <a:gd name="T38" fmla="*/ 2147483647 w 54"/>
                    <a:gd name="T39" fmla="*/ 2147483647 h 44"/>
                    <a:gd name="T40" fmla="*/ 2147483647 w 54"/>
                    <a:gd name="T41" fmla="*/ 2147483647 h 44"/>
                    <a:gd name="T42" fmla="*/ 2147483647 w 54"/>
                    <a:gd name="T43" fmla="*/ 2147483647 h 44"/>
                    <a:gd name="T44" fmla="*/ 2147483647 w 54"/>
                    <a:gd name="T45" fmla="*/ 2147483647 h 44"/>
                    <a:gd name="T46" fmla="*/ 2147483647 w 54"/>
                    <a:gd name="T47" fmla="*/ 2147483647 h 44"/>
                    <a:gd name="T48" fmla="*/ 2147483647 w 54"/>
                    <a:gd name="T49" fmla="*/ 2147483647 h 44"/>
                    <a:gd name="T50" fmla="*/ 2147483647 w 54"/>
                    <a:gd name="T51" fmla="*/ 2147483647 h 44"/>
                    <a:gd name="T52" fmla="*/ 2147483647 w 54"/>
                    <a:gd name="T53" fmla="*/ 2147483647 h 44"/>
                    <a:gd name="T54" fmla="*/ 2147483647 w 54"/>
                    <a:gd name="T55" fmla="*/ 2147483647 h 44"/>
                    <a:gd name="T56" fmla="*/ 2147483647 w 54"/>
                    <a:gd name="T57" fmla="*/ 2147483647 h 44"/>
                    <a:gd name="T58" fmla="*/ 2147483647 w 54"/>
                    <a:gd name="T59" fmla="*/ 2147483647 h 44"/>
                    <a:gd name="T60" fmla="*/ 2147483647 w 54"/>
                    <a:gd name="T61" fmla="*/ 2147483647 h 44"/>
                    <a:gd name="T62" fmla="*/ 2147483647 w 54"/>
                    <a:gd name="T63" fmla="*/ 2147483647 h 44"/>
                    <a:gd name="T64" fmla="*/ 2147483647 w 54"/>
                    <a:gd name="T65" fmla="*/ 2147483647 h 44"/>
                    <a:gd name="T66" fmla="*/ 2147483647 w 54"/>
                    <a:gd name="T67" fmla="*/ 2147483647 h 4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54"/>
                    <a:gd name="T103" fmla="*/ 0 h 44"/>
                    <a:gd name="T104" fmla="*/ 54 w 54"/>
                    <a:gd name="T105" fmla="*/ 44 h 4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54" h="44">
                      <a:moveTo>
                        <a:pt x="37" y="32"/>
                      </a:moveTo>
                      <a:lnTo>
                        <a:pt x="39" y="32"/>
                      </a:lnTo>
                      <a:lnTo>
                        <a:pt x="42" y="32"/>
                      </a:lnTo>
                      <a:lnTo>
                        <a:pt x="45" y="32"/>
                      </a:lnTo>
                      <a:lnTo>
                        <a:pt x="47" y="31"/>
                      </a:lnTo>
                      <a:lnTo>
                        <a:pt x="49" y="30"/>
                      </a:lnTo>
                      <a:lnTo>
                        <a:pt x="51" y="29"/>
                      </a:lnTo>
                      <a:lnTo>
                        <a:pt x="53" y="27"/>
                      </a:lnTo>
                      <a:lnTo>
                        <a:pt x="54" y="24"/>
                      </a:lnTo>
                      <a:lnTo>
                        <a:pt x="54" y="21"/>
                      </a:lnTo>
                      <a:lnTo>
                        <a:pt x="54" y="18"/>
                      </a:lnTo>
                      <a:lnTo>
                        <a:pt x="53" y="16"/>
                      </a:lnTo>
                      <a:lnTo>
                        <a:pt x="52" y="13"/>
                      </a:lnTo>
                      <a:lnTo>
                        <a:pt x="50" y="11"/>
                      </a:lnTo>
                      <a:lnTo>
                        <a:pt x="48" y="9"/>
                      </a:lnTo>
                      <a:lnTo>
                        <a:pt x="46" y="7"/>
                      </a:lnTo>
                      <a:lnTo>
                        <a:pt x="44" y="5"/>
                      </a:lnTo>
                      <a:lnTo>
                        <a:pt x="41" y="4"/>
                      </a:lnTo>
                      <a:lnTo>
                        <a:pt x="38" y="3"/>
                      </a:lnTo>
                      <a:lnTo>
                        <a:pt x="35" y="2"/>
                      </a:lnTo>
                      <a:lnTo>
                        <a:pt x="33" y="1"/>
                      </a:lnTo>
                      <a:lnTo>
                        <a:pt x="30" y="1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1" y="1"/>
                      </a:lnTo>
                      <a:lnTo>
                        <a:pt x="19" y="1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8" y="7"/>
                      </a:lnTo>
                      <a:lnTo>
                        <a:pt x="6" y="9"/>
                      </a:lnTo>
                      <a:lnTo>
                        <a:pt x="4" y="11"/>
                      </a:lnTo>
                      <a:lnTo>
                        <a:pt x="3" y="13"/>
                      </a:lnTo>
                      <a:lnTo>
                        <a:pt x="2" y="15"/>
                      </a:lnTo>
                      <a:lnTo>
                        <a:pt x="1" y="18"/>
                      </a:lnTo>
                      <a:lnTo>
                        <a:pt x="1" y="20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4" y="33"/>
                      </a:lnTo>
                      <a:lnTo>
                        <a:pt x="5" y="35"/>
                      </a:lnTo>
                      <a:lnTo>
                        <a:pt x="7" y="37"/>
                      </a:lnTo>
                      <a:lnTo>
                        <a:pt x="9" y="39"/>
                      </a:lnTo>
                      <a:lnTo>
                        <a:pt x="11" y="41"/>
                      </a:lnTo>
                      <a:lnTo>
                        <a:pt x="14" y="42"/>
                      </a:lnTo>
                      <a:lnTo>
                        <a:pt x="16" y="43"/>
                      </a:lnTo>
                      <a:lnTo>
                        <a:pt x="19" y="43"/>
                      </a:lnTo>
                      <a:lnTo>
                        <a:pt x="21" y="44"/>
                      </a:lnTo>
                      <a:lnTo>
                        <a:pt x="24" y="44"/>
                      </a:lnTo>
                      <a:lnTo>
                        <a:pt x="26" y="44"/>
                      </a:lnTo>
                      <a:lnTo>
                        <a:pt x="29" y="44"/>
                      </a:lnTo>
                      <a:lnTo>
                        <a:pt x="32" y="44"/>
                      </a:lnTo>
                      <a:lnTo>
                        <a:pt x="34" y="44"/>
                      </a:lnTo>
                      <a:lnTo>
                        <a:pt x="37" y="43"/>
                      </a:lnTo>
                      <a:lnTo>
                        <a:pt x="40" y="42"/>
                      </a:lnTo>
                      <a:lnTo>
                        <a:pt x="42" y="41"/>
                      </a:lnTo>
                      <a:lnTo>
                        <a:pt x="43" y="40"/>
                      </a:lnTo>
                      <a:lnTo>
                        <a:pt x="43" y="39"/>
                      </a:lnTo>
                      <a:lnTo>
                        <a:pt x="42" y="37"/>
                      </a:lnTo>
                      <a:lnTo>
                        <a:pt x="40" y="36"/>
                      </a:lnTo>
                      <a:lnTo>
                        <a:pt x="38" y="34"/>
                      </a:lnTo>
                      <a:lnTo>
                        <a:pt x="36" y="33"/>
                      </a:lnTo>
                      <a:lnTo>
                        <a:pt x="35" y="31"/>
                      </a:lnTo>
                      <a:lnTo>
                        <a:pt x="36" y="31"/>
                      </a:lnTo>
                      <a:lnTo>
                        <a:pt x="36" y="32"/>
                      </a:lnTo>
                      <a:lnTo>
                        <a:pt x="37" y="3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0" name="Freeform 168"/>
                <p:cNvSpPr>
                  <a:spLocks/>
                </p:cNvSpPr>
                <p:nvPr/>
              </p:nvSpPr>
              <p:spPr bwMode="auto">
                <a:xfrm rot="10923573" flipH="1">
                  <a:off x="130807" y="233208"/>
                  <a:ext cx="46820" cy="97956"/>
                </a:xfrm>
                <a:custGeom>
                  <a:avLst/>
                  <a:gdLst>
                    <a:gd name="T0" fmla="*/ 0 w 34"/>
                    <a:gd name="T1" fmla="*/ 2147483647 h 25"/>
                    <a:gd name="T2" fmla="*/ 0 w 34"/>
                    <a:gd name="T3" fmla="*/ 2147483647 h 25"/>
                    <a:gd name="T4" fmla="*/ 2147483647 w 34"/>
                    <a:gd name="T5" fmla="*/ 2147483647 h 25"/>
                    <a:gd name="T6" fmla="*/ 2147483647 w 34"/>
                    <a:gd name="T7" fmla="*/ 2147483647 h 25"/>
                    <a:gd name="T8" fmla="*/ 2147483647 w 34"/>
                    <a:gd name="T9" fmla="*/ 2147483647 h 25"/>
                    <a:gd name="T10" fmla="*/ 2147483647 w 34"/>
                    <a:gd name="T11" fmla="*/ 2147483647 h 25"/>
                    <a:gd name="T12" fmla="*/ 2147483647 w 34"/>
                    <a:gd name="T13" fmla="*/ 2147483647 h 25"/>
                    <a:gd name="T14" fmla="*/ 2147483647 w 34"/>
                    <a:gd name="T15" fmla="*/ 2147483647 h 25"/>
                    <a:gd name="T16" fmla="*/ 2147483647 w 34"/>
                    <a:gd name="T17" fmla="*/ 2147483647 h 25"/>
                    <a:gd name="T18" fmla="*/ 2147483647 w 34"/>
                    <a:gd name="T19" fmla="*/ 2147483647 h 25"/>
                    <a:gd name="T20" fmla="*/ 2147483647 w 34"/>
                    <a:gd name="T21" fmla="*/ 2147483647 h 25"/>
                    <a:gd name="T22" fmla="*/ 2147483647 w 34"/>
                    <a:gd name="T23" fmla="*/ 2147483647 h 25"/>
                    <a:gd name="T24" fmla="*/ 2147483647 w 34"/>
                    <a:gd name="T25" fmla="*/ 2147483647 h 25"/>
                    <a:gd name="T26" fmla="*/ 2147483647 w 34"/>
                    <a:gd name="T27" fmla="*/ 2147483647 h 25"/>
                    <a:gd name="T28" fmla="*/ 2147483647 w 34"/>
                    <a:gd name="T29" fmla="*/ 2147483647 h 25"/>
                    <a:gd name="T30" fmla="*/ 2147483647 w 34"/>
                    <a:gd name="T31" fmla="*/ 2147483647 h 25"/>
                    <a:gd name="T32" fmla="*/ 2147483647 w 34"/>
                    <a:gd name="T33" fmla="*/ 2147483647 h 25"/>
                    <a:gd name="T34" fmla="*/ 2147483647 w 34"/>
                    <a:gd name="T35" fmla="*/ 2147483647 h 25"/>
                    <a:gd name="T36" fmla="*/ 2147483647 w 34"/>
                    <a:gd name="T37" fmla="*/ 2147483647 h 25"/>
                    <a:gd name="T38" fmla="*/ 2147483647 w 34"/>
                    <a:gd name="T39" fmla="*/ 2147483647 h 25"/>
                    <a:gd name="T40" fmla="*/ 2147483647 w 34"/>
                    <a:gd name="T41" fmla="*/ 2147483647 h 25"/>
                    <a:gd name="T42" fmla="*/ 2147483647 w 34"/>
                    <a:gd name="T43" fmla="*/ 2147483647 h 25"/>
                    <a:gd name="T44" fmla="*/ 2147483647 w 34"/>
                    <a:gd name="T45" fmla="*/ 2147483647 h 25"/>
                    <a:gd name="T46" fmla="*/ 2147483647 w 34"/>
                    <a:gd name="T47" fmla="*/ 2147483647 h 25"/>
                    <a:gd name="T48" fmla="*/ 2147483647 w 34"/>
                    <a:gd name="T49" fmla="*/ 2147483647 h 25"/>
                    <a:gd name="T50" fmla="*/ 2147483647 w 34"/>
                    <a:gd name="T51" fmla="*/ 2147483647 h 25"/>
                    <a:gd name="T52" fmla="*/ 2147483647 w 34"/>
                    <a:gd name="T53" fmla="*/ 2147483647 h 25"/>
                    <a:gd name="T54" fmla="*/ 2147483647 w 34"/>
                    <a:gd name="T55" fmla="*/ 2147483647 h 25"/>
                    <a:gd name="T56" fmla="*/ 2147483647 w 34"/>
                    <a:gd name="T57" fmla="*/ 2147483647 h 25"/>
                    <a:gd name="T58" fmla="*/ 2147483647 w 34"/>
                    <a:gd name="T59" fmla="*/ 2147483647 h 25"/>
                    <a:gd name="T60" fmla="*/ 2147483647 w 34"/>
                    <a:gd name="T61" fmla="*/ 0 h 25"/>
                    <a:gd name="T62" fmla="*/ 2147483647 w 34"/>
                    <a:gd name="T63" fmla="*/ 0 h 25"/>
                    <a:gd name="T64" fmla="*/ 2147483647 w 34"/>
                    <a:gd name="T65" fmla="*/ 0 h 25"/>
                    <a:gd name="T66" fmla="*/ 2147483647 w 34"/>
                    <a:gd name="T67" fmla="*/ 0 h 25"/>
                    <a:gd name="T68" fmla="*/ 0 w 34"/>
                    <a:gd name="T69" fmla="*/ 0 h 25"/>
                    <a:gd name="T70" fmla="*/ 0 w 34"/>
                    <a:gd name="T71" fmla="*/ 0 h 25"/>
                    <a:gd name="T72" fmla="*/ 0 w 34"/>
                    <a:gd name="T73" fmla="*/ 2147483647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4"/>
                    <a:gd name="T112" fmla="*/ 0 h 25"/>
                    <a:gd name="T113" fmla="*/ 34 w 34"/>
                    <a:gd name="T114" fmla="*/ 25 h 2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4" h="2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1"/>
                      </a:lnTo>
                      <a:lnTo>
                        <a:pt x="6" y="1"/>
                      </a:lnTo>
                      <a:lnTo>
                        <a:pt x="9" y="1"/>
                      </a:lnTo>
                      <a:lnTo>
                        <a:pt x="11" y="2"/>
                      </a:lnTo>
                      <a:lnTo>
                        <a:pt x="14" y="3"/>
                      </a:lnTo>
                      <a:lnTo>
                        <a:pt x="17" y="4"/>
                      </a:lnTo>
                      <a:lnTo>
                        <a:pt x="20" y="5"/>
                      </a:lnTo>
                      <a:lnTo>
                        <a:pt x="22" y="6"/>
                      </a:lnTo>
                      <a:lnTo>
                        <a:pt x="25" y="8"/>
                      </a:lnTo>
                      <a:lnTo>
                        <a:pt x="27" y="9"/>
                      </a:lnTo>
                      <a:lnTo>
                        <a:pt x="28" y="11"/>
                      </a:lnTo>
                      <a:lnTo>
                        <a:pt x="30" y="14"/>
                      </a:lnTo>
                      <a:lnTo>
                        <a:pt x="31" y="16"/>
                      </a:lnTo>
                      <a:lnTo>
                        <a:pt x="32" y="19"/>
                      </a:lnTo>
                      <a:lnTo>
                        <a:pt x="32" y="21"/>
                      </a:lnTo>
                      <a:lnTo>
                        <a:pt x="32" y="24"/>
                      </a:lnTo>
                      <a:lnTo>
                        <a:pt x="33" y="25"/>
                      </a:lnTo>
                      <a:lnTo>
                        <a:pt x="34" y="21"/>
                      </a:lnTo>
                      <a:lnTo>
                        <a:pt x="33" y="18"/>
                      </a:lnTo>
                      <a:lnTo>
                        <a:pt x="33" y="16"/>
                      </a:lnTo>
                      <a:lnTo>
                        <a:pt x="31" y="13"/>
                      </a:lnTo>
                      <a:lnTo>
                        <a:pt x="30" y="10"/>
                      </a:lnTo>
                      <a:lnTo>
                        <a:pt x="28" y="8"/>
                      </a:lnTo>
                      <a:lnTo>
                        <a:pt x="26" y="6"/>
                      </a:lnTo>
                      <a:lnTo>
                        <a:pt x="23" y="5"/>
                      </a:lnTo>
                      <a:lnTo>
                        <a:pt x="20" y="3"/>
                      </a:lnTo>
                      <a:lnTo>
                        <a:pt x="18" y="2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1" name="Freeform 169"/>
                <p:cNvSpPr>
                  <a:spLocks/>
                </p:cNvSpPr>
                <p:nvPr/>
              </p:nvSpPr>
              <p:spPr bwMode="auto">
                <a:xfrm rot="10923573" flipH="1">
                  <a:off x="97571" y="200073"/>
                  <a:ext cx="33831" cy="129700"/>
                </a:xfrm>
                <a:custGeom>
                  <a:avLst/>
                  <a:gdLst>
                    <a:gd name="T0" fmla="*/ 2147483647 w 21"/>
                    <a:gd name="T1" fmla="*/ 2147483647 h 31"/>
                    <a:gd name="T2" fmla="*/ 2147483647 w 21"/>
                    <a:gd name="T3" fmla="*/ 2147483647 h 31"/>
                    <a:gd name="T4" fmla="*/ 2147483647 w 21"/>
                    <a:gd name="T5" fmla="*/ 2147483647 h 31"/>
                    <a:gd name="T6" fmla="*/ 2147483647 w 21"/>
                    <a:gd name="T7" fmla="*/ 2147483647 h 31"/>
                    <a:gd name="T8" fmla="*/ 2147483647 w 21"/>
                    <a:gd name="T9" fmla="*/ 2147483647 h 31"/>
                    <a:gd name="T10" fmla="*/ 2147483647 w 21"/>
                    <a:gd name="T11" fmla="*/ 2147483647 h 31"/>
                    <a:gd name="T12" fmla="*/ 2147483647 w 21"/>
                    <a:gd name="T13" fmla="*/ 2147483647 h 31"/>
                    <a:gd name="T14" fmla="*/ 2147483647 w 21"/>
                    <a:gd name="T15" fmla="*/ 2147483647 h 31"/>
                    <a:gd name="T16" fmla="*/ 2147483647 w 21"/>
                    <a:gd name="T17" fmla="*/ 2147483647 h 31"/>
                    <a:gd name="T18" fmla="*/ 2147483647 w 21"/>
                    <a:gd name="T19" fmla="*/ 2147483647 h 31"/>
                    <a:gd name="T20" fmla="*/ 2147483647 w 21"/>
                    <a:gd name="T21" fmla="*/ 2147483647 h 31"/>
                    <a:gd name="T22" fmla="*/ 2147483647 w 21"/>
                    <a:gd name="T23" fmla="*/ 2147483647 h 31"/>
                    <a:gd name="T24" fmla="*/ 2147483647 w 21"/>
                    <a:gd name="T25" fmla="*/ 2147483647 h 31"/>
                    <a:gd name="T26" fmla="*/ 2147483647 w 21"/>
                    <a:gd name="T27" fmla="*/ 2147483647 h 31"/>
                    <a:gd name="T28" fmla="*/ 2147483647 w 21"/>
                    <a:gd name="T29" fmla="*/ 2147483647 h 31"/>
                    <a:gd name="T30" fmla="*/ 2147483647 w 21"/>
                    <a:gd name="T31" fmla="*/ 2147483647 h 31"/>
                    <a:gd name="T32" fmla="*/ 2147483647 w 21"/>
                    <a:gd name="T33" fmla="*/ 2147483647 h 31"/>
                    <a:gd name="T34" fmla="*/ 2147483647 w 21"/>
                    <a:gd name="T35" fmla="*/ 2147483647 h 31"/>
                    <a:gd name="T36" fmla="*/ 2147483647 w 21"/>
                    <a:gd name="T37" fmla="*/ 0 h 31"/>
                    <a:gd name="T38" fmla="*/ 2147483647 w 21"/>
                    <a:gd name="T39" fmla="*/ 0 h 31"/>
                    <a:gd name="T40" fmla="*/ 2147483647 w 21"/>
                    <a:gd name="T41" fmla="*/ 2147483647 h 31"/>
                    <a:gd name="T42" fmla="*/ 2147483647 w 21"/>
                    <a:gd name="T43" fmla="*/ 2147483647 h 31"/>
                    <a:gd name="T44" fmla="*/ 2147483647 w 21"/>
                    <a:gd name="T45" fmla="*/ 2147483647 h 31"/>
                    <a:gd name="T46" fmla="*/ 2147483647 w 21"/>
                    <a:gd name="T47" fmla="*/ 2147483647 h 31"/>
                    <a:gd name="T48" fmla="*/ 2147483647 w 21"/>
                    <a:gd name="T49" fmla="*/ 2147483647 h 31"/>
                    <a:gd name="T50" fmla="*/ 2147483647 w 21"/>
                    <a:gd name="T51" fmla="*/ 2147483647 h 31"/>
                    <a:gd name="T52" fmla="*/ 2147483647 w 21"/>
                    <a:gd name="T53" fmla="*/ 2147483647 h 31"/>
                    <a:gd name="T54" fmla="*/ 2147483647 w 21"/>
                    <a:gd name="T55" fmla="*/ 2147483647 h 31"/>
                    <a:gd name="T56" fmla="*/ 2147483647 w 21"/>
                    <a:gd name="T57" fmla="*/ 2147483647 h 31"/>
                    <a:gd name="T58" fmla="*/ 0 w 21"/>
                    <a:gd name="T59" fmla="*/ 2147483647 h 31"/>
                    <a:gd name="T60" fmla="*/ 0 w 21"/>
                    <a:gd name="T61" fmla="*/ 2147483647 h 31"/>
                    <a:gd name="T62" fmla="*/ 0 w 21"/>
                    <a:gd name="T63" fmla="*/ 2147483647 h 31"/>
                    <a:gd name="T64" fmla="*/ 0 w 21"/>
                    <a:gd name="T65" fmla="*/ 2147483647 h 31"/>
                    <a:gd name="T66" fmla="*/ 2147483647 w 21"/>
                    <a:gd name="T67" fmla="*/ 2147483647 h 31"/>
                    <a:gd name="T68" fmla="*/ 2147483647 w 21"/>
                    <a:gd name="T69" fmla="*/ 2147483647 h 31"/>
                    <a:gd name="T70" fmla="*/ 2147483647 w 21"/>
                    <a:gd name="T71" fmla="*/ 2147483647 h 31"/>
                    <a:gd name="T72" fmla="*/ 2147483647 w 21"/>
                    <a:gd name="T73" fmla="*/ 2147483647 h 3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"/>
                    <a:gd name="T112" fmla="*/ 0 h 31"/>
                    <a:gd name="T113" fmla="*/ 21 w 21"/>
                    <a:gd name="T114" fmla="*/ 31 h 31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" h="31">
                      <a:moveTo>
                        <a:pt x="3" y="30"/>
                      </a:moveTo>
                      <a:lnTo>
                        <a:pt x="3" y="30"/>
                      </a:lnTo>
                      <a:lnTo>
                        <a:pt x="2" y="28"/>
                      </a:lnTo>
                      <a:lnTo>
                        <a:pt x="1" y="25"/>
                      </a:lnTo>
                      <a:lnTo>
                        <a:pt x="1" y="23"/>
                      </a:lnTo>
                      <a:lnTo>
                        <a:pt x="1" y="20"/>
                      </a:lnTo>
                      <a:lnTo>
                        <a:pt x="2" y="18"/>
                      </a:lnTo>
                      <a:lnTo>
                        <a:pt x="3" y="16"/>
                      </a:lnTo>
                      <a:lnTo>
                        <a:pt x="4" y="13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8" y="8"/>
                      </a:lnTo>
                      <a:lnTo>
                        <a:pt x="10" y="6"/>
                      </a:lnTo>
                      <a:lnTo>
                        <a:pt x="12" y="4"/>
                      </a:lnTo>
                      <a:lnTo>
                        <a:pt x="14" y="3"/>
                      </a:lnTo>
                      <a:lnTo>
                        <a:pt x="17" y="2"/>
                      </a:lnTo>
                      <a:lnTo>
                        <a:pt x="19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6" y="1"/>
                      </a:lnTo>
                      <a:lnTo>
                        <a:pt x="14" y="2"/>
                      </a:lnTo>
                      <a:lnTo>
                        <a:pt x="11" y="3"/>
                      </a:lnTo>
                      <a:lnTo>
                        <a:pt x="9" y="5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2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0" y="26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3" y="3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2" name="Freeform 170"/>
                <p:cNvSpPr>
                  <a:spLocks/>
                </p:cNvSpPr>
                <p:nvPr/>
              </p:nvSpPr>
              <p:spPr bwMode="auto">
                <a:xfrm rot="10923573" flipH="1">
                  <a:off x="105307" y="143682"/>
                  <a:ext cx="51953" cy="64851"/>
                </a:xfrm>
                <a:custGeom>
                  <a:avLst/>
                  <a:gdLst>
                    <a:gd name="T0" fmla="*/ 2147483647 w 38"/>
                    <a:gd name="T1" fmla="*/ 2147483647 h 15"/>
                    <a:gd name="T2" fmla="*/ 2147483647 w 38"/>
                    <a:gd name="T3" fmla="*/ 2147483647 h 15"/>
                    <a:gd name="T4" fmla="*/ 2147483647 w 38"/>
                    <a:gd name="T5" fmla="*/ 2147483647 h 15"/>
                    <a:gd name="T6" fmla="*/ 2147483647 w 38"/>
                    <a:gd name="T7" fmla="*/ 2147483647 h 15"/>
                    <a:gd name="T8" fmla="*/ 2147483647 w 38"/>
                    <a:gd name="T9" fmla="*/ 2147483647 h 15"/>
                    <a:gd name="T10" fmla="*/ 2147483647 w 38"/>
                    <a:gd name="T11" fmla="*/ 2147483647 h 15"/>
                    <a:gd name="T12" fmla="*/ 2147483647 w 38"/>
                    <a:gd name="T13" fmla="*/ 2147483647 h 15"/>
                    <a:gd name="T14" fmla="*/ 2147483647 w 38"/>
                    <a:gd name="T15" fmla="*/ 2147483647 h 15"/>
                    <a:gd name="T16" fmla="*/ 2147483647 w 38"/>
                    <a:gd name="T17" fmla="*/ 2147483647 h 15"/>
                    <a:gd name="T18" fmla="*/ 2147483647 w 38"/>
                    <a:gd name="T19" fmla="*/ 2147483647 h 15"/>
                    <a:gd name="T20" fmla="*/ 2147483647 w 38"/>
                    <a:gd name="T21" fmla="*/ 2147483647 h 15"/>
                    <a:gd name="T22" fmla="*/ 2147483647 w 38"/>
                    <a:gd name="T23" fmla="*/ 2147483647 h 15"/>
                    <a:gd name="T24" fmla="*/ 2147483647 w 38"/>
                    <a:gd name="T25" fmla="*/ 2147483647 h 15"/>
                    <a:gd name="T26" fmla="*/ 2147483647 w 38"/>
                    <a:gd name="T27" fmla="*/ 2147483647 h 15"/>
                    <a:gd name="T28" fmla="*/ 2147483647 w 38"/>
                    <a:gd name="T29" fmla="*/ 2147483647 h 15"/>
                    <a:gd name="T30" fmla="*/ 2147483647 w 38"/>
                    <a:gd name="T31" fmla="*/ 2147483647 h 15"/>
                    <a:gd name="T32" fmla="*/ 2147483647 w 38"/>
                    <a:gd name="T33" fmla="*/ 2147483647 h 15"/>
                    <a:gd name="T34" fmla="*/ 2147483647 w 38"/>
                    <a:gd name="T35" fmla="*/ 0 h 15"/>
                    <a:gd name="T36" fmla="*/ 0 w 38"/>
                    <a:gd name="T37" fmla="*/ 2147483647 h 15"/>
                    <a:gd name="T38" fmla="*/ 2147483647 w 38"/>
                    <a:gd name="T39" fmla="*/ 2147483647 h 15"/>
                    <a:gd name="T40" fmla="*/ 2147483647 w 38"/>
                    <a:gd name="T41" fmla="*/ 2147483647 h 15"/>
                    <a:gd name="T42" fmla="*/ 2147483647 w 38"/>
                    <a:gd name="T43" fmla="*/ 2147483647 h 15"/>
                    <a:gd name="T44" fmla="*/ 2147483647 w 38"/>
                    <a:gd name="T45" fmla="*/ 2147483647 h 15"/>
                    <a:gd name="T46" fmla="*/ 2147483647 w 38"/>
                    <a:gd name="T47" fmla="*/ 2147483647 h 15"/>
                    <a:gd name="T48" fmla="*/ 2147483647 w 38"/>
                    <a:gd name="T49" fmla="*/ 2147483647 h 15"/>
                    <a:gd name="T50" fmla="*/ 2147483647 w 38"/>
                    <a:gd name="T51" fmla="*/ 2147483647 h 15"/>
                    <a:gd name="T52" fmla="*/ 2147483647 w 38"/>
                    <a:gd name="T53" fmla="*/ 2147483647 h 15"/>
                    <a:gd name="T54" fmla="*/ 2147483647 w 38"/>
                    <a:gd name="T55" fmla="*/ 2147483647 h 15"/>
                    <a:gd name="T56" fmla="*/ 2147483647 w 38"/>
                    <a:gd name="T57" fmla="*/ 2147483647 h 15"/>
                    <a:gd name="T58" fmla="*/ 2147483647 w 38"/>
                    <a:gd name="T59" fmla="*/ 2147483647 h 15"/>
                    <a:gd name="T60" fmla="*/ 2147483647 w 38"/>
                    <a:gd name="T61" fmla="*/ 2147483647 h 15"/>
                    <a:gd name="T62" fmla="*/ 2147483647 w 38"/>
                    <a:gd name="T63" fmla="*/ 2147483647 h 15"/>
                    <a:gd name="T64" fmla="*/ 2147483647 w 38"/>
                    <a:gd name="T65" fmla="*/ 2147483647 h 15"/>
                    <a:gd name="T66" fmla="*/ 2147483647 w 38"/>
                    <a:gd name="T67" fmla="*/ 2147483647 h 15"/>
                    <a:gd name="T68" fmla="*/ 2147483647 w 38"/>
                    <a:gd name="T69" fmla="*/ 2147483647 h 15"/>
                    <a:gd name="T70" fmla="*/ 2147483647 w 38"/>
                    <a:gd name="T71" fmla="*/ 2147483647 h 15"/>
                    <a:gd name="T72" fmla="*/ 2147483647 w 38"/>
                    <a:gd name="T73" fmla="*/ 2147483647 h 1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8"/>
                    <a:gd name="T112" fmla="*/ 0 h 15"/>
                    <a:gd name="T113" fmla="*/ 38 w 38"/>
                    <a:gd name="T114" fmla="*/ 15 h 1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8" h="15">
                      <a:moveTo>
                        <a:pt x="37" y="12"/>
                      </a:moveTo>
                      <a:lnTo>
                        <a:pt x="37" y="12"/>
                      </a:lnTo>
                      <a:lnTo>
                        <a:pt x="35" y="12"/>
                      </a:lnTo>
                      <a:lnTo>
                        <a:pt x="32" y="13"/>
                      </a:lnTo>
                      <a:lnTo>
                        <a:pt x="30" y="13"/>
                      </a:lnTo>
                      <a:lnTo>
                        <a:pt x="27" y="13"/>
                      </a:lnTo>
                      <a:lnTo>
                        <a:pt x="24" y="13"/>
                      </a:lnTo>
                      <a:lnTo>
                        <a:pt x="22" y="13"/>
                      </a:lnTo>
                      <a:lnTo>
                        <a:pt x="19" y="13"/>
                      </a:lnTo>
                      <a:lnTo>
                        <a:pt x="17" y="13"/>
                      </a:lnTo>
                      <a:lnTo>
                        <a:pt x="14" y="12"/>
                      </a:lnTo>
                      <a:lnTo>
                        <a:pt x="12" y="11"/>
                      </a:lnTo>
                      <a:lnTo>
                        <a:pt x="10" y="10"/>
                      </a:lnTo>
                      <a:lnTo>
                        <a:pt x="8" y="8"/>
                      </a:lnTo>
                      <a:lnTo>
                        <a:pt x="6" y="7"/>
                      </a:lnTo>
                      <a:lnTo>
                        <a:pt x="4" y="5"/>
                      </a:lnTo>
                      <a:lnTo>
                        <a:pt x="2" y="3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3" y="6"/>
                      </a:lnTo>
                      <a:lnTo>
                        <a:pt x="5" y="8"/>
                      </a:lnTo>
                      <a:lnTo>
                        <a:pt x="7" y="10"/>
                      </a:lnTo>
                      <a:lnTo>
                        <a:pt x="9" y="11"/>
                      </a:lnTo>
                      <a:lnTo>
                        <a:pt x="11" y="12"/>
                      </a:lnTo>
                      <a:lnTo>
                        <a:pt x="14" y="13"/>
                      </a:lnTo>
                      <a:lnTo>
                        <a:pt x="17" y="14"/>
                      </a:lnTo>
                      <a:lnTo>
                        <a:pt x="19" y="14"/>
                      </a:lnTo>
                      <a:lnTo>
                        <a:pt x="22" y="15"/>
                      </a:lnTo>
                      <a:lnTo>
                        <a:pt x="24" y="15"/>
                      </a:lnTo>
                      <a:lnTo>
                        <a:pt x="27" y="15"/>
                      </a:lnTo>
                      <a:lnTo>
                        <a:pt x="30" y="15"/>
                      </a:lnTo>
                      <a:lnTo>
                        <a:pt x="33" y="14"/>
                      </a:lnTo>
                      <a:lnTo>
                        <a:pt x="35" y="14"/>
                      </a:lnTo>
                      <a:lnTo>
                        <a:pt x="38" y="13"/>
                      </a:ln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3" name="Freeform 171"/>
                <p:cNvSpPr>
                  <a:spLocks/>
                </p:cNvSpPr>
                <p:nvPr/>
              </p:nvSpPr>
              <p:spPr bwMode="auto">
                <a:xfrm rot="10923573" flipH="1">
                  <a:off x="140727" y="152313"/>
                  <a:ext cx="19482" cy="64851"/>
                </a:xfrm>
                <a:custGeom>
                  <a:avLst/>
                  <a:gdLst>
                    <a:gd name="T0" fmla="*/ 2147483647 w 11"/>
                    <a:gd name="T1" fmla="*/ 2147483647 h 15"/>
                    <a:gd name="T2" fmla="*/ 2147483647 w 11"/>
                    <a:gd name="T3" fmla="*/ 2147483647 h 15"/>
                    <a:gd name="T4" fmla="*/ 2147483647 w 11"/>
                    <a:gd name="T5" fmla="*/ 2147483647 h 15"/>
                    <a:gd name="T6" fmla="*/ 2147483647 w 11"/>
                    <a:gd name="T7" fmla="*/ 2147483647 h 15"/>
                    <a:gd name="T8" fmla="*/ 2147483647 w 11"/>
                    <a:gd name="T9" fmla="*/ 2147483647 h 15"/>
                    <a:gd name="T10" fmla="*/ 2147483647 w 11"/>
                    <a:gd name="T11" fmla="*/ 2147483647 h 15"/>
                    <a:gd name="T12" fmla="*/ 2147483647 w 11"/>
                    <a:gd name="T13" fmla="*/ 2147483647 h 15"/>
                    <a:gd name="T14" fmla="*/ 2147483647 w 11"/>
                    <a:gd name="T15" fmla="*/ 2147483647 h 15"/>
                    <a:gd name="T16" fmla="*/ 2147483647 w 11"/>
                    <a:gd name="T17" fmla="*/ 2147483647 h 15"/>
                    <a:gd name="T18" fmla="*/ 2147483647 w 11"/>
                    <a:gd name="T19" fmla="*/ 2147483647 h 15"/>
                    <a:gd name="T20" fmla="*/ 2147483647 w 11"/>
                    <a:gd name="T21" fmla="*/ 2147483647 h 15"/>
                    <a:gd name="T22" fmla="*/ 2147483647 w 11"/>
                    <a:gd name="T23" fmla="*/ 2147483647 h 15"/>
                    <a:gd name="T24" fmla="*/ 2147483647 w 11"/>
                    <a:gd name="T25" fmla="*/ 2147483647 h 15"/>
                    <a:gd name="T26" fmla="*/ 2147483647 w 11"/>
                    <a:gd name="T27" fmla="*/ 2147483647 h 15"/>
                    <a:gd name="T28" fmla="*/ 2147483647 w 11"/>
                    <a:gd name="T29" fmla="*/ 2147483647 h 15"/>
                    <a:gd name="T30" fmla="*/ 2147483647 w 11"/>
                    <a:gd name="T31" fmla="*/ 2147483647 h 15"/>
                    <a:gd name="T32" fmla="*/ 2147483647 w 11"/>
                    <a:gd name="T33" fmla="*/ 2147483647 h 15"/>
                    <a:gd name="T34" fmla="*/ 2147483647 w 11"/>
                    <a:gd name="T35" fmla="*/ 2147483647 h 15"/>
                    <a:gd name="T36" fmla="*/ 2147483647 w 11"/>
                    <a:gd name="T37" fmla="*/ 2147483647 h 15"/>
                    <a:gd name="T38" fmla="*/ 2147483647 w 11"/>
                    <a:gd name="T39" fmla="*/ 2147483647 h 15"/>
                    <a:gd name="T40" fmla="*/ 2147483647 w 11"/>
                    <a:gd name="T41" fmla="*/ 2147483647 h 15"/>
                    <a:gd name="T42" fmla="*/ 0 w 11"/>
                    <a:gd name="T43" fmla="*/ 0 h 15"/>
                    <a:gd name="T44" fmla="*/ 2147483647 w 11"/>
                    <a:gd name="T45" fmla="*/ 2147483647 h 15"/>
                    <a:gd name="T46" fmla="*/ 2147483647 w 11"/>
                    <a:gd name="T47" fmla="*/ 2147483647 h 1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1"/>
                    <a:gd name="T73" fmla="*/ 0 h 15"/>
                    <a:gd name="T74" fmla="*/ 11 w 11"/>
                    <a:gd name="T75" fmla="*/ 15 h 15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1" h="15">
                      <a:moveTo>
                        <a:pt x="3" y="2"/>
                      </a:move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7"/>
                      </a:lnTo>
                      <a:lnTo>
                        <a:pt x="6" y="8"/>
                      </a:lnTo>
                      <a:lnTo>
                        <a:pt x="8" y="10"/>
                      </a:lnTo>
                      <a:lnTo>
                        <a:pt x="9" y="11"/>
                      </a:lnTo>
                      <a:lnTo>
                        <a:pt x="9" y="12"/>
                      </a:lnTo>
                      <a:lnTo>
                        <a:pt x="9" y="13"/>
                      </a:lnTo>
                      <a:lnTo>
                        <a:pt x="6" y="14"/>
                      </a:lnTo>
                      <a:lnTo>
                        <a:pt x="7" y="15"/>
                      </a:lnTo>
                      <a:lnTo>
                        <a:pt x="9" y="14"/>
                      </a:lnTo>
                      <a:lnTo>
                        <a:pt x="11" y="12"/>
                      </a:lnTo>
                      <a:lnTo>
                        <a:pt x="10" y="10"/>
                      </a:lnTo>
                      <a:lnTo>
                        <a:pt x="9" y="9"/>
                      </a:lnTo>
                      <a:lnTo>
                        <a:pt x="7" y="7"/>
                      </a:lnTo>
                      <a:lnTo>
                        <a:pt x="5" y="6"/>
                      </a:lnTo>
                      <a:lnTo>
                        <a:pt x="4" y="4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1" y="3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4" name="Freeform 172"/>
                <p:cNvSpPr>
                  <a:spLocks/>
                </p:cNvSpPr>
                <p:nvPr/>
              </p:nvSpPr>
              <p:spPr bwMode="auto">
                <a:xfrm rot="10923573" flipH="1">
                  <a:off x="143972" y="160366"/>
                  <a:ext cx="19482" cy="48978"/>
                </a:xfrm>
                <a:custGeom>
                  <a:avLst/>
                  <a:gdLst>
                    <a:gd name="T0" fmla="*/ 2147483647 w 2"/>
                    <a:gd name="T1" fmla="*/ 2147483647 h 3"/>
                    <a:gd name="T2" fmla="*/ 2147483647 w 2"/>
                    <a:gd name="T3" fmla="*/ 2147483647 h 3"/>
                    <a:gd name="T4" fmla="*/ 2147483647 w 2"/>
                    <a:gd name="T5" fmla="*/ 2147483647 h 3"/>
                    <a:gd name="T6" fmla="*/ 2147483647 w 2"/>
                    <a:gd name="T7" fmla="*/ 2147483647 h 3"/>
                    <a:gd name="T8" fmla="*/ 2147483647 w 2"/>
                    <a:gd name="T9" fmla="*/ 2147483647 h 3"/>
                    <a:gd name="T10" fmla="*/ 2147483647 w 2"/>
                    <a:gd name="T11" fmla="*/ 0 h 3"/>
                    <a:gd name="T12" fmla="*/ 0 w 2"/>
                    <a:gd name="T13" fmla="*/ 2147483647 h 3"/>
                    <a:gd name="T14" fmla="*/ 0 w 2"/>
                    <a:gd name="T15" fmla="*/ 2147483647 h 3"/>
                    <a:gd name="T16" fmla="*/ 0 w 2"/>
                    <a:gd name="T17" fmla="*/ 2147483647 h 3"/>
                    <a:gd name="T18" fmla="*/ 2147483647 w 2"/>
                    <a:gd name="T19" fmla="*/ 2147483647 h 3"/>
                    <a:gd name="T20" fmla="*/ 2147483647 w 2"/>
                    <a:gd name="T21" fmla="*/ 2147483647 h 3"/>
                    <a:gd name="T22" fmla="*/ 2147483647 w 2"/>
                    <a:gd name="T23" fmla="*/ 2147483647 h 3"/>
                    <a:gd name="T24" fmla="*/ 2147483647 w 2"/>
                    <a:gd name="T25" fmla="*/ 2147483647 h 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"/>
                    <a:gd name="T40" fmla="*/ 0 h 3"/>
                    <a:gd name="T41" fmla="*/ 2 w 2"/>
                    <a:gd name="T42" fmla="*/ 3 h 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" h="3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45" name="Oval 173"/>
                <p:cNvSpPr>
                  <a:spLocks noChangeArrowheads="1"/>
                </p:cNvSpPr>
                <p:nvPr/>
              </p:nvSpPr>
              <p:spPr bwMode="auto">
                <a:xfrm rot="10453758">
                  <a:off x="103147" y="152608"/>
                  <a:ext cx="80651" cy="1840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8192137" y="5316834"/>
              <a:ext cx="556552" cy="615896"/>
              <a:chOff x="3670594" y="4328992"/>
              <a:chExt cx="402385" cy="345187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ight Arrow 147"/>
          <p:cNvSpPr/>
          <p:nvPr/>
        </p:nvSpPr>
        <p:spPr>
          <a:xfrm flipH="1">
            <a:off x="7672901" y="5129196"/>
            <a:ext cx="251899" cy="53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 flipV="1">
            <a:off x="2776347" y="4453127"/>
            <a:ext cx="276497" cy="174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" name="Picture 18" descr="D:\03.2013\04. Pictures\Xe tai, xe nang, xe cong, cuu hoa\imagesCAGBXML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43198" y="4355978"/>
            <a:ext cx="426525" cy="259080"/>
          </a:xfrm>
          <a:prstGeom prst="rect">
            <a:avLst/>
          </a:prstGeom>
          <a:noFill/>
        </p:spPr>
      </p:pic>
      <p:sp>
        <p:nvSpPr>
          <p:cNvPr id="328" name="Rectangle 327"/>
          <p:cNvSpPr/>
          <p:nvPr/>
        </p:nvSpPr>
        <p:spPr>
          <a:xfrm>
            <a:off x="2350859" y="4088017"/>
            <a:ext cx="3276600" cy="2819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100" tIns="48550" rIns="97100" bIns="48550" rtlCol="0" anchor="ctr"/>
          <a:lstStyle/>
          <a:p>
            <a:pPr algn="ctr"/>
            <a:endParaRPr lang="en-US" dirty="0"/>
          </a:p>
        </p:txBody>
      </p:sp>
      <p:sp>
        <p:nvSpPr>
          <p:cNvPr id="329" name="Rectangle 328"/>
          <p:cNvSpPr/>
          <p:nvPr/>
        </p:nvSpPr>
        <p:spPr>
          <a:xfrm>
            <a:off x="5179784" y="3538069"/>
            <a:ext cx="1870621" cy="1083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100" tIns="48550" rIns="97100" bIns="48550"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14"/>
          <p:cNvGrpSpPr/>
          <p:nvPr/>
        </p:nvGrpSpPr>
        <p:grpSpPr>
          <a:xfrm>
            <a:off x="3956122" y="3402217"/>
            <a:ext cx="528337" cy="1524000"/>
            <a:chOff x="3352800" y="2057400"/>
            <a:chExt cx="528337" cy="1524000"/>
          </a:xfrm>
        </p:grpSpPr>
        <p:sp>
          <p:nvSpPr>
            <p:cNvPr id="608" name="Rectangle 607"/>
            <p:cNvSpPr/>
            <p:nvPr/>
          </p:nvSpPr>
          <p:spPr>
            <a:xfrm>
              <a:off x="3505200" y="2057400"/>
              <a:ext cx="125763" cy="15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3</a:t>
              </a:r>
            </a:p>
          </p:txBody>
        </p:sp>
        <p:grpSp>
          <p:nvGrpSpPr>
            <p:cNvPr id="609" name="Group 232"/>
            <p:cNvGrpSpPr/>
            <p:nvPr/>
          </p:nvGrpSpPr>
          <p:grpSpPr>
            <a:xfrm>
              <a:off x="3352800" y="2461568"/>
              <a:ext cx="528337" cy="685673"/>
              <a:chOff x="2627784" y="3924672"/>
              <a:chExt cx="861000" cy="1004326"/>
            </a:xfrm>
          </p:grpSpPr>
          <p:grpSp>
            <p:nvGrpSpPr>
              <p:cNvPr id="610" name="Group 44"/>
              <p:cNvGrpSpPr/>
              <p:nvPr/>
            </p:nvGrpSpPr>
            <p:grpSpPr>
              <a:xfrm>
                <a:off x="3390156" y="3924672"/>
                <a:ext cx="98628" cy="491886"/>
                <a:chOff x="1084084" y="381000"/>
                <a:chExt cx="306995" cy="1310368"/>
              </a:xfrm>
            </p:grpSpPr>
            <p:sp>
              <p:nvSpPr>
                <p:cNvPr id="635" name="Oval 634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7" name="Flowchart: Manual Operation 636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8" name="Flowchart: Manual Operation 637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9" name="Rounded Rectangle 638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0" name="Flowchart: Manual Operation 639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1" name="Rounded Rectangle 640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1" name="Group 52"/>
              <p:cNvGrpSpPr/>
              <p:nvPr/>
            </p:nvGrpSpPr>
            <p:grpSpPr>
              <a:xfrm>
                <a:off x="3157240" y="4106664"/>
                <a:ext cx="98628" cy="491886"/>
                <a:chOff x="1084084" y="381000"/>
                <a:chExt cx="306995" cy="1310368"/>
              </a:xfrm>
            </p:grpSpPr>
            <p:sp>
              <p:nvSpPr>
                <p:cNvPr id="628" name="Oval 627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lowchart: Manual Operation 629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1" name="Flowchart: Manual Operation 630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2" name="Rounded Rectangle 631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3" name="Flowchart: Manual Operation 632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4" name="Rounded Rectangle 633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2" name="Group 60"/>
              <p:cNvGrpSpPr/>
              <p:nvPr/>
            </p:nvGrpSpPr>
            <p:grpSpPr>
              <a:xfrm>
                <a:off x="2877716" y="4293096"/>
                <a:ext cx="98628" cy="491886"/>
                <a:chOff x="1084084" y="381000"/>
                <a:chExt cx="306995" cy="1310368"/>
              </a:xfrm>
            </p:grpSpPr>
            <p:sp>
              <p:nvSpPr>
                <p:cNvPr id="621" name="Oval 620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Oval 621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Flowchart: Manual Operation 622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Flowchart: Manual Operation 623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Rounded Rectangle 624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Flowchart: Manual Operation 625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Rounded Rectangle 626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3" name="Group 68"/>
              <p:cNvGrpSpPr/>
              <p:nvPr/>
            </p:nvGrpSpPr>
            <p:grpSpPr>
              <a:xfrm>
                <a:off x="2627784" y="4437112"/>
                <a:ext cx="98628" cy="491886"/>
                <a:chOff x="1084084" y="381000"/>
                <a:chExt cx="306995" cy="1310368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6" name="Flowchart: Manual Operation 615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7" name="Flowchart: Manual Operation 616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9" name="Flowchart: Manual Operation 618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Rounded Rectangle 619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31" name="Group 349"/>
          <p:cNvGrpSpPr/>
          <p:nvPr/>
        </p:nvGrpSpPr>
        <p:grpSpPr>
          <a:xfrm>
            <a:off x="4632427" y="3504312"/>
            <a:ext cx="528337" cy="1524000"/>
            <a:chOff x="3352800" y="2057400"/>
            <a:chExt cx="528337" cy="1524000"/>
          </a:xfrm>
        </p:grpSpPr>
        <p:sp>
          <p:nvSpPr>
            <p:cNvPr id="574" name="Rectangle 573"/>
            <p:cNvSpPr/>
            <p:nvPr/>
          </p:nvSpPr>
          <p:spPr>
            <a:xfrm>
              <a:off x="3505200" y="2057400"/>
              <a:ext cx="125763" cy="15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3</a:t>
              </a:r>
            </a:p>
          </p:txBody>
        </p:sp>
        <p:grpSp>
          <p:nvGrpSpPr>
            <p:cNvPr id="575" name="Group 232"/>
            <p:cNvGrpSpPr/>
            <p:nvPr/>
          </p:nvGrpSpPr>
          <p:grpSpPr>
            <a:xfrm>
              <a:off x="3352800" y="2461568"/>
              <a:ext cx="528337" cy="685673"/>
              <a:chOff x="2627784" y="3924672"/>
              <a:chExt cx="861000" cy="1004326"/>
            </a:xfrm>
          </p:grpSpPr>
          <p:grpSp>
            <p:nvGrpSpPr>
              <p:cNvPr id="576" name="Group 44"/>
              <p:cNvGrpSpPr/>
              <p:nvPr/>
            </p:nvGrpSpPr>
            <p:grpSpPr>
              <a:xfrm>
                <a:off x="3390156" y="3924672"/>
                <a:ext cx="98628" cy="491886"/>
                <a:chOff x="1084084" y="381000"/>
                <a:chExt cx="306995" cy="1310368"/>
              </a:xfrm>
            </p:grpSpPr>
            <p:sp>
              <p:nvSpPr>
                <p:cNvPr id="601" name="Oval 600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2" name="Oval 601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3" name="Flowchart: Manual Operation 602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4" name="Flowchart: Manual Operation 603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5" name="Rounded Rectangle 604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lowchart: Manual Operation 605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Rounded Rectangle 606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7" name="Group 52"/>
              <p:cNvGrpSpPr/>
              <p:nvPr/>
            </p:nvGrpSpPr>
            <p:grpSpPr>
              <a:xfrm>
                <a:off x="3157240" y="4106664"/>
                <a:ext cx="98628" cy="491886"/>
                <a:chOff x="1084084" y="381000"/>
                <a:chExt cx="306995" cy="1310368"/>
              </a:xfrm>
            </p:grpSpPr>
            <p:sp>
              <p:nvSpPr>
                <p:cNvPr id="594" name="Oval 593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5" name="Oval 594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6" name="Flowchart: Manual Operation 595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Flowchart: Manual Operation 596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Rounded Rectangle 597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lowchart: Manual Operation 598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Rounded Rectangle 599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8" name="Group 60"/>
              <p:cNvGrpSpPr/>
              <p:nvPr/>
            </p:nvGrpSpPr>
            <p:grpSpPr>
              <a:xfrm>
                <a:off x="2877716" y="4293096"/>
                <a:ext cx="98628" cy="491886"/>
                <a:chOff x="1084084" y="381000"/>
                <a:chExt cx="306995" cy="1310368"/>
              </a:xfrm>
            </p:grpSpPr>
            <p:sp>
              <p:nvSpPr>
                <p:cNvPr id="587" name="Oval 586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9" name="Flowchart: Manual Operation 588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lowchart: Manual Operation 589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Rounded Rectangle 590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lowchart: Manual Operation 591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3" name="Rounded Rectangle 592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9" name="Group 68"/>
              <p:cNvGrpSpPr/>
              <p:nvPr/>
            </p:nvGrpSpPr>
            <p:grpSpPr>
              <a:xfrm>
                <a:off x="2627784" y="4437112"/>
                <a:ext cx="98628" cy="491886"/>
                <a:chOff x="1084084" y="381000"/>
                <a:chExt cx="306995" cy="1310368"/>
              </a:xfrm>
            </p:grpSpPr>
            <p:sp>
              <p:nvSpPr>
                <p:cNvPr id="580" name="Oval 579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lowchart: Manual Operation 581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lowchart: Manual Operation 582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Rounded Rectangle 583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5" name="Flowchart: Manual Operation 584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6" name="Rounded Rectangle 585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32" name="Group 384"/>
          <p:cNvGrpSpPr/>
          <p:nvPr/>
        </p:nvGrpSpPr>
        <p:grpSpPr>
          <a:xfrm>
            <a:off x="5251522" y="3630817"/>
            <a:ext cx="528337" cy="1524000"/>
            <a:chOff x="3352800" y="2057400"/>
            <a:chExt cx="528337" cy="1524000"/>
          </a:xfrm>
        </p:grpSpPr>
        <p:sp>
          <p:nvSpPr>
            <p:cNvPr id="540" name="Rectangle 539"/>
            <p:cNvSpPr/>
            <p:nvPr/>
          </p:nvSpPr>
          <p:spPr>
            <a:xfrm>
              <a:off x="3505200" y="2057400"/>
              <a:ext cx="125763" cy="15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3</a:t>
              </a:r>
            </a:p>
          </p:txBody>
        </p:sp>
        <p:grpSp>
          <p:nvGrpSpPr>
            <p:cNvPr id="541" name="Group 232"/>
            <p:cNvGrpSpPr/>
            <p:nvPr/>
          </p:nvGrpSpPr>
          <p:grpSpPr>
            <a:xfrm>
              <a:off x="3352800" y="2461568"/>
              <a:ext cx="528337" cy="685673"/>
              <a:chOff x="2627784" y="3924672"/>
              <a:chExt cx="861000" cy="1004326"/>
            </a:xfrm>
          </p:grpSpPr>
          <p:grpSp>
            <p:nvGrpSpPr>
              <p:cNvPr id="542" name="Group 44"/>
              <p:cNvGrpSpPr/>
              <p:nvPr/>
            </p:nvGrpSpPr>
            <p:grpSpPr>
              <a:xfrm>
                <a:off x="3390156" y="3924672"/>
                <a:ext cx="98628" cy="491886"/>
                <a:chOff x="1084084" y="381000"/>
                <a:chExt cx="306995" cy="1310368"/>
              </a:xfrm>
            </p:grpSpPr>
            <p:sp>
              <p:nvSpPr>
                <p:cNvPr id="567" name="Oval 566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9" name="Flowchart: Manual Operation 568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0" name="Flowchart: Manual Operation 569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1" name="Rounded Rectangle 570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2" name="Flowchart: Manual Operation 571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3" name="Rounded Rectangle 572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3" name="Group 52"/>
              <p:cNvGrpSpPr/>
              <p:nvPr/>
            </p:nvGrpSpPr>
            <p:grpSpPr>
              <a:xfrm>
                <a:off x="3157240" y="4106664"/>
                <a:ext cx="98628" cy="491886"/>
                <a:chOff x="1084084" y="381000"/>
                <a:chExt cx="306995" cy="1310368"/>
              </a:xfrm>
            </p:grpSpPr>
            <p:sp>
              <p:nvSpPr>
                <p:cNvPr id="560" name="Oval 559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2" name="Flowchart: Manual Operation 561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3" name="Flowchart: Manual Operation 562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4" name="Rounded Rectangle 563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5" name="Flowchart: Manual Operation 564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6" name="Rounded Rectangle 565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4" name="Group 60"/>
              <p:cNvGrpSpPr/>
              <p:nvPr/>
            </p:nvGrpSpPr>
            <p:grpSpPr>
              <a:xfrm>
                <a:off x="2877716" y="4293096"/>
                <a:ext cx="98628" cy="491886"/>
                <a:chOff x="1084084" y="381000"/>
                <a:chExt cx="306995" cy="1310368"/>
              </a:xfrm>
            </p:grpSpPr>
            <p:sp>
              <p:nvSpPr>
                <p:cNvPr id="553" name="Oval 552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4" name="Oval 553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5" name="Flowchart: Manual Operation 554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6" name="Flowchart: Manual Operation 555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7" name="Rounded Rectangle 556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8" name="Flowchart: Manual Operation 557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Rounded Rectangle 558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5" name="Group 68"/>
              <p:cNvGrpSpPr/>
              <p:nvPr/>
            </p:nvGrpSpPr>
            <p:grpSpPr>
              <a:xfrm>
                <a:off x="2627784" y="4437112"/>
                <a:ext cx="98628" cy="491886"/>
                <a:chOff x="1084084" y="381000"/>
                <a:chExt cx="306995" cy="1310368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8" name="Flowchart: Manual Operation 547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9" name="Flowchart: Manual Operation 548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0" name="Rounded Rectangle 549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lowchart: Manual Operation 550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Rounded Rectangle 551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33" name="Group 419"/>
          <p:cNvGrpSpPr/>
          <p:nvPr/>
        </p:nvGrpSpPr>
        <p:grpSpPr>
          <a:xfrm>
            <a:off x="5861122" y="3707017"/>
            <a:ext cx="528337" cy="1524000"/>
            <a:chOff x="3352800" y="2057400"/>
            <a:chExt cx="528337" cy="1524000"/>
          </a:xfrm>
        </p:grpSpPr>
        <p:sp>
          <p:nvSpPr>
            <p:cNvPr id="506" name="Rectangle 505"/>
            <p:cNvSpPr/>
            <p:nvPr/>
          </p:nvSpPr>
          <p:spPr>
            <a:xfrm>
              <a:off x="3505200" y="2057400"/>
              <a:ext cx="125763" cy="15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3</a:t>
              </a:r>
            </a:p>
          </p:txBody>
        </p:sp>
        <p:grpSp>
          <p:nvGrpSpPr>
            <p:cNvPr id="507" name="Group 232"/>
            <p:cNvGrpSpPr/>
            <p:nvPr/>
          </p:nvGrpSpPr>
          <p:grpSpPr>
            <a:xfrm>
              <a:off x="3352800" y="2461568"/>
              <a:ext cx="528337" cy="685673"/>
              <a:chOff x="2627784" y="3924672"/>
              <a:chExt cx="861000" cy="1004326"/>
            </a:xfrm>
          </p:grpSpPr>
          <p:grpSp>
            <p:nvGrpSpPr>
              <p:cNvPr id="508" name="Group 44"/>
              <p:cNvGrpSpPr/>
              <p:nvPr/>
            </p:nvGrpSpPr>
            <p:grpSpPr>
              <a:xfrm>
                <a:off x="3390156" y="3924672"/>
                <a:ext cx="98628" cy="491886"/>
                <a:chOff x="1084084" y="381000"/>
                <a:chExt cx="306995" cy="1310368"/>
              </a:xfrm>
            </p:grpSpPr>
            <p:sp>
              <p:nvSpPr>
                <p:cNvPr id="533" name="Oval 532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Oval 533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lowchart: Manual Operation 534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lowchart: Manual Operation 535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7" name="Rounded Rectangle 536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8" name="Flowchart: Manual Operation 537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9" name="Rounded Rectangle 538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09" name="Group 52"/>
              <p:cNvGrpSpPr/>
              <p:nvPr/>
            </p:nvGrpSpPr>
            <p:grpSpPr>
              <a:xfrm>
                <a:off x="3157240" y="4106664"/>
                <a:ext cx="98628" cy="491886"/>
                <a:chOff x="1084084" y="381000"/>
                <a:chExt cx="306995" cy="1310368"/>
              </a:xfrm>
            </p:grpSpPr>
            <p:sp>
              <p:nvSpPr>
                <p:cNvPr id="526" name="Oval 525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Oval 526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8" name="Flowchart: Manual Operation 527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9" name="Flowchart: Manual Operation 528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0" name="Rounded Rectangle 529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1" name="Flowchart: Manual Operation 530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2" name="Rounded Rectangle 531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0" name="Group 60"/>
              <p:cNvGrpSpPr/>
              <p:nvPr/>
            </p:nvGrpSpPr>
            <p:grpSpPr>
              <a:xfrm>
                <a:off x="2877716" y="4293096"/>
                <a:ext cx="98628" cy="491886"/>
                <a:chOff x="1084084" y="381000"/>
                <a:chExt cx="306995" cy="1310368"/>
              </a:xfrm>
            </p:grpSpPr>
            <p:sp>
              <p:nvSpPr>
                <p:cNvPr id="519" name="Oval 518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0" name="Oval 519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Flowchart: Manual Operation 520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2" name="Flowchart: Manual Operation 521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3" name="Rounded Rectangle 522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4" name="Flowchart: Manual Operation 523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Rounded Rectangle 524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1" name="Group 68"/>
              <p:cNvGrpSpPr/>
              <p:nvPr/>
            </p:nvGrpSpPr>
            <p:grpSpPr>
              <a:xfrm>
                <a:off x="2627784" y="4437112"/>
                <a:ext cx="98628" cy="491886"/>
                <a:chOff x="1084084" y="381000"/>
                <a:chExt cx="306995" cy="1310368"/>
              </a:xfrm>
            </p:grpSpPr>
            <p:sp>
              <p:nvSpPr>
                <p:cNvPr id="512" name="Oval 511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Flowchart: Manual Operation 513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Flowchart: Manual Operation 514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Rounded Rectangle 515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Flowchart: Manual Operation 516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Rounded Rectangle 517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34" name="Rectangle 333"/>
          <p:cNvSpPr/>
          <p:nvPr/>
        </p:nvSpPr>
        <p:spPr>
          <a:xfrm>
            <a:off x="5416940" y="4443727"/>
            <a:ext cx="1647800" cy="2895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100" tIns="48550" rIns="97100" bIns="48550" rtlCol="0" anchor="ctr"/>
          <a:lstStyle/>
          <a:p>
            <a:pPr algn="ctr"/>
            <a:endParaRPr lang="en-US" dirty="0"/>
          </a:p>
        </p:txBody>
      </p:sp>
      <p:sp>
        <p:nvSpPr>
          <p:cNvPr id="339" name="TextBox 338"/>
          <p:cNvSpPr txBox="1"/>
          <p:nvPr/>
        </p:nvSpPr>
        <p:spPr>
          <a:xfrm>
            <a:off x="5322659" y="5912352"/>
            <a:ext cx="1981200" cy="461665"/>
          </a:xfrm>
          <a:prstGeom prst="rect">
            <a:avLst/>
          </a:prstGeom>
          <a:noFill/>
          <a:scene3d>
            <a:camera prst="isometricOffAxis2Top">
              <a:rot lat="18000000" lon="3000000" rev="1814144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SILK -SUB</a:t>
            </a:r>
          </a:p>
        </p:txBody>
      </p:sp>
      <p:grpSp>
        <p:nvGrpSpPr>
          <p:cNvPr id="340" name="Group 460"/>
          <p:cNvGrpSpPr/>
          <p:nvPr/>
        </p:nvGrpSpPr>
        <p:grpSpPr>
          <a:xfrm>
            <a:off x="5627459" y="5459617"/>
            <a:ext cx="1533084" cy="685800"/>
            <a:chOff x="6420492" y="4572000"/>
            <a:chExt cx="2275392" cy="990600"/>
          </a:xfrm>
        </p:grpSpPr>
        <p:pic>
          <p:nvPicPr>
            <p:cNvPr id="49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48916" y="51493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5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06116" y="52255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63316" y="53017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7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49207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43800" y="49969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01000" y="50731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91400" y="46921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48600" y="47683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5800" y="4844597"/>
              <a:ext cx="390084" cy="260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20492" y="5029200"/>
              <a:ext cx="513708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1200000" lon="1800000" rev="0"/>
              </a:camera>
              <a:lightRig rig="threePt" dir="t"/>
            </a:scene3d>
          </p:spPr>
        </p:pic>
        <p:pic>
          <p:nvPicPr>
            <p:cNvPr id="504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29400" y="4800600"/>
              <a:ext cx="513708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1200000" lon="1800000" rev="0"/>
              </a:camera>
              <a:lightRig rig="threePt" dir="t"/>
            </a:scene3d>
          </p:spPr>
        </p:pic>
        <p:pic>
          <p:nvPicPr>
            <p:cNvPr id="50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0" y="4572000"/>
              <a:ext cx="513708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1200000" lon="1800000" rev="0"/>
              </a:camera>
              <a:lightRig rig="threePt" dir="t"/>
            </a:scene3d>
          </p:spPr>
        </p:pic>
      </p:grpSp>
      <p:sp>
        <p:nvSpPr>
          <p:cNvPr id="341" name="TextBox 340"/>
          <p:cNvSpPr txBox="1"/>
          <p:nvPr/>
        </p:nvSpPr>
        <p:spPr>
          <a:xfrm>
            <a:off x="2836634" y="5636842"/>
            <a:ext cx="3528392" cy="58477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Kitting area</a:t>
            </a:r>
          </a:p>
        </p:txBody>
      </p:sp>
      <p:grpSp>
        <p:nvGrpSpPr>
          <p:cNvPr id="342" name="Group 465"/>
          <p:cNvGrpSpPr/>
          <p:nvPr/>
        </p:nvGrpSpPr>
        <p:grpSpPr>
          <a:xfrm>
            <a:off x="2884259" y="4926217"/>
            <a:ext cx="2057400" cy="1066800"/>
            <a:chOff x="1219200" y="3429000"/>
            <a:chExt cx="2895600" cy="1524000"/>
          </a:xfrm>
        </p:grpSpPr>
        <p:sp>
          <p:nvSpPr>
            <p:cNvPr id="489" name="Rectangle 488"/>
            <p:cNvSpPr/>
            <p:nvPr/>
          </p:nvSpPr>
          <p:spPr>
            <a:xfrm>
              <a:off x="1219200" y="3429000"/>
              <a:ext cx="228600" cy="1066800"/>
            </a:xfrm>
            <a:prstGeom prst="rect">
              <a:avLst/>
            </a:prstGeom>
            <a:solidFill>
              <a:srgbClr val="92D050"/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Kiting</a:t>
              </a:r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828800" y="3505200"/>
              <a:ext cx="228600" cy="1066800"/>
            </a:xfrm>
            <a:prstGeom prst="rect">
              <a:avLst/>
            </a:prstGeom>
            <a:solidFill>
              <a:srgbClr val="92D050"/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Kiting</a:t>
              </a: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2514600" y="3635152"/>
              <a:ext cx="228600" cy="1066800"/>
            </a:xfrm>
            <a:prstGeom prst="rect">
              <a:avLst/>
            </a:prstGeom>
            <a:solidFill>
              <a:srgbClr val="92D050"/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Kiting</a:t>
              </a:r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3200400" y="3733800"/>
              <a:ext cx="228600" cy="1066800"/>
            </a:xfrm>
            <a:prstGeom prst="rect">
              <a:avLst/>
            </a:prstGeom>
            <a:solidFill>
              <a:srgbClr val="92D050"/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Kiting</a:t>
              </a:r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3886200" y="3886200"/>
              <a:ext cx="228600" cy="1066800"/>
            </a:xfrm>
            <a:prstGeom prst="rect">
              <a:avLst/>
            </a:prstGeom>
            <a:solidFill>
              <a:srgbClr val="92D050"/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Kiting</a:t>
              </a:r>
            </a:p>
          </p:txBody>
        </p:sp>
      </p:grpSp>
      <p:pic>
        <p:nvPicPr>
          <p:cNvPr id="34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4859" y="6221617"/>
            <a:ext cx="211832" cy="21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4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4859" y="6221617"/>
            <a:ext cx="211832" cy="21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5" name="Group 279"/>
          <p:cNvGrpSpPr/>
          <p:nvPr/>
        </p:nvGrpSpPr>
        <p:grpSpPr>
          <a:xfrm>
            <a:off x="3346522" y="3326017"/>
            <a:ext cx="528337" cy="1524000"/>
            <a:chOff x="3352800" y="2057400"/>
            <a:chExt cx="528337" cy="1524000"/>
          </a:xfrm>
        </p:grpSpPr>
        <p:sp>
          <p:nvSpPr>
            <p:cNvPr id="455" name="Rectangle 454"/>
            <p:cNvSpPr/>
            <p:nvPr/>
          </p:nvSpPr>
          <p:spPr>
            <a:xfrm>
              <a:off x="3505200" y="2057400"/>
              <a:ext cx="125763" cy="15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scene3d>
              <a:camera prst="isometricOffAxis2To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7100" tIns="48550" rIns="97100" bIns="4855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3</a:t>
              </a:r>
            </a:p>
          </p:txBody>
        </p:sp>
        <p:grpSp>
          <p:nvGrpSpPr>
            <p:cNvPr id="456" name="Group 232"/>
            <p:cNvGrpSpPr/>
            <p:nvPr/>
          </p:nvGrpSpPr>
          <p:grpSpPr>
            <a:xfrm>
              <a:off x="3352800" y="2461568"/>
              <a:ext cx="528337" cy="685673"/>
              <a:chOff x="2627784" y="3924672"/>
              <a:chExt cx="861000" cy="1004326"/>
            </a:xfrm>
          </p:grpSpPr>
          <p:grpSp>
            <p:nvGrpSpPr>
              <p:cNvPr id="457" name="Group 44"/>
              <p:cNvGrpSpPr/>
              <p:nvPr/>
            </p:nvGrpSpPr>
            <p:grpSpPr>
              <a:xfrm>
                <a:off x="3390156" y="3924672"/>
                <a:ext cx="98628" cy="491886"/>
                <a:chOff x="1084084" y="381000"/>
                <a:chExt cx="306995" cy="1310368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lowchart: Manual Operation 483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lowchart: Manual Operation 484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Flowchart: Manual Operation 486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Rounded Rectangle 487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58" name="Group 52"/>
              <p:cNvGrpSpPr/>
              <p:nvPr/>
            </p:nvGrpSpPr>
            <p:grpSpPr>
              <a:xfrm>
                <a:off x="3157240" y="4106664"/>
                <a:ext cx="98628" cy="491886"/>
                <a:chOff x="1084084" y="381000"/>
                <a:chExt cx="306995" cy="1310368"/>
              </a:xfrm>
            </p:grpSpPr>
            <p:sp>
              <p:nvSpPr>
                <p:cNvPr id="475" name="Oval 474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lowchart: Manual Operation 476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lowchart: Manual Operation 477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9" name="Rounded Rectangle 478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0" name="Flowchart: Manual Operation 479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Rounded Rectangle 480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59" name="Group 60"/>
              <p:cNvGrpSpPr/>
              <p:nvPr/>
            </p:nvGrpSpPr>
            <p:grpSpPr>
              <a:xfrm>
                <a:off x="2877716" y="4293096"/>
                <a:ext cx="98628" cy="491886"/>
                <a:chOff x="1084084" y="381000"/>
                <a:chExt cx="306995" cy="1310368"/>
              </a:xfrm>
            </p:grpSpPr>
            <p:sp>
              <p:nvSpPr>
                <p:cNvPr id="468" name="Oval 467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lowchart: Manual Operation 469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1" name="Flowchart: Manual Operation 470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3" name="Flowchart: Manual Operation 472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4" name="Rounded Rectangle 473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0" name="Group 68"/>
              <p:cNvGrpSpPr/>
              <p:nvPr/>
            </p:nvGrpSpPr>
            <p:grpSpPr>
              <a:xfrm>
                <a:off x="2627784" y="4437112"/>
                <a:ext cx="98628" cy="491886"/>
                <a:chOff x="1084084" y="381000"/>
                <a:chExt cx="306995" cy="1310368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1111250" y="647700"/>
                  <a:ext cx="279829" cy="584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Oval 461"/>
                <p:cNvSpPr/>
                <p:nvPr/>
              </p:nvSpPr>
              <p:spPr>
                <a:xfrm>
                  <a:off x="1084084" y="381000"/>
                  <a:ext cx="287516" cy="33149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Flowchart: Manual Operation 462"/>
                <p:cNvSpPr/>
                <p:nvPr/>
              </p:nvSpPr>
              <p:spPr>
                <a:xfrm rot="214435">
                  <a:off x="1112588" y="1099796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4" name="Flowchart: Manual Operation 463"/>
                <p:cNvSpPr/>
                <p:nvPr/>
              </p:nvSpPr>
              <p:spPr>
                <a:xfrm rot="21480000">
                  <a:off x="1238346" y="1099357"/>
                  <a:ext cx="146641" cy="583752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1090997" y="1632857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Flowchart: Manual Operation 465"/>
                <p:cNvSpPr/>
                <p:nvPr/>
              </p:nvSpPr>
              <p:spPr>
                <a:xfrm rot="3900000">
                  <a:off x="1161798" y="793496"/>
                  <a:ext cx="125581" cy="248344"/>
                </a:xfrm>
                <a:prstGeom prst="flowChartManualOperati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7" name="Rounded Rectangle 466"/>
                <p:cNvSpPr/>
                <p:nvPr/>
              </p:nvSpPr>
              <p:spPr>
                <a:xfrm>
                  <a:off x="1250950" y="1638300"/>
                  <a:ext cx="137059" cy="5306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52" name="Group 468"/>
          <p:cNvGrpSpPr/>
          <p:nvPr/>
        </p:nvGrpSpPr>
        <p:grpSpPr>
          <a:xfrm>
            <a:off x="3036659" y="5002417"/>
            <a:ext cx="2276573" cy="559295"/>
            <a:chOff x="3200400" y="3962399"/>
            <a:chExt cx="2276573" cy="559295"/>
          </a:xfrm>
        </p:grpSpPr>
        <p:grpSp>
          <p:nvGrpSpPr>
            <p:cNvPr id="440" name="Group 655"/>
            <p:cNvGrpSpPr/>
            <p:nvPr/>
          </p:nvGrpSpPr>
          <p:grpSpPr>
            <a:xfrm>
              <a:off x="3200400" y="3962399"/>
              <a:ext cx="304800" cy="152402"/>
              <a:chOff x="3113891" y="3620587"/>
              <a:chExt cx="661271" cy="230740"/>
            </a:xfrm>
          </p:grpSpPr>
          <p:sp>
            <p:nvSpPr>
              <p:cNvPr id="453" name="Cube 452"/>
              <p:cNvSpPr/>
              <p:nvPr/>
            </p:nvSpPr>
            <p:spPr bwMode="auto">
              <a:xfrm>
                <a:off x="3190091" y="3620587"/>
                <a:ext cx="585071" cy="154538"/>
              </a:xfrm>
              <a:prstGeom prst="cube">
                <a:avLst>
                  <a:gd name="adj" fmla="val 4469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454" name="Cube 453"/>
              <p:cNvSpPr/>
              <p:nvPr/>
            </p:nvSpPr>
            <p:spPr bwMode="auto">
              <a:xfrm>
                <a:off x="3113891" y="3696789"/>
                <a:ext cx="585071" cy="154538"/>
              </a:xfrm>
              <a:prstGeom prst="cube">
                <a:avLst>
                  <a:gd name="adj" fmla="val 4469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</p:grpSp>
        <p:grpSp>
          <p:nvGrpSpPr>
            <p:cNvPr id="441" name="Group 664"/>
            <p:cNvGrpSpPr/>
            <p:nvPr/>
          </p:nvGrpSpPr>
          <p:grpSpPr>
            <a:xfrm>
              <a:off x="3657600" y="4038594"/>
              <a:ext cx="304800" cy="152404"/>
              <a:chOff x="2783268" y="3620566"/>
              <a:chExt cx="661274" cy="230742"/>
            </a:xfrm>
          </p:grpSpPr>
          <p:sp>
            <p:nvSpPr>
              <p:cNvPr id="451" name="Cube 450"/>
              <p:cNvSpPr/>
              <p:nvPr/>
            </p:nvSpPr>
            <p:spPr bwMode="auto">
              <a:xfrm>
                <a:off x="2859469" y="3620566"/>
                <a:ext cx="585073" cy="154537"/>
              </a:xfrm>
              <a:prstGeom prst="cube">
                <a:avLst>
                  <a:gd name="adj" fmla="val 4469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452" name="Cube 451"/>
              <p:cNvSpPr/>
              <p:nvPr/>
            </p:nvSpPr>
            <p:spPr bwMode="auto">
              <a:xfrm>
                <a:off x="2783268" y="3696771"/>
                <a:ext cx="585073" cy="154537"/>
              </a:xfrm>
              <a:prstGeom prst="cube">
                <a:avLst>
                  <a:gd name="adj" fmla="val 4469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</p:grpSp>
        <p:grpSp>
          <p:nvGrpSpPr>
            <p:cNvPr id="442" name="Group 667"/>
            <p:cNvGrpSpPr/>
            <p:nvPr/>
          </p:nvGrpSpPr>
          <p:grpSpPr>
            <a:xfrm>
              <a:off x="4114800" y="4114800"/>
              <a:ext cx="304801" cy="152401"/>
              <a:chOff x="2287311" y="3505200"/>
              <a:chExt cx="661276" cy="230737"/>
            </a:xfrm>
          </p:grpSpPr>
          <p:sp>
            <p:nvSpPr>
              <p:cNvPr id="449" name="Cube 448"/>
              <p:cNvSpPr/>
              <p:nvPr/>
            </p:nvSpPr>
            <p:spPr bwMode="auto">
              <a:xfrm>
                <a:off x="2363513" y="3505200"/>
                <a:ext cx="585074" cy="154537"/>
              </a:xfrm>
              <a:prstGeom prst="cube">
                <a:avLst>
                  <a:gd name="adj" fmla="val 4469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450" name="Cube 449"/>
              <p:cNvSpPr/>
              <p:nvPr/>
            </p:nvSpPr>
            <p:spPr bwMode="auto">
              <a:xfrm>
                <a:off x="2287311" y="3581400"/>
                <a:ext cx="585073" cy="154537"/>
              </a:xfrm>
              <a:prstGeom prst="cube">
                <a:avLst>
                  <a:gd name="adj" fmla="val 4469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</p:grpSp>
        <p:grpSp>
          <p:nvGrpSpPr>
            <p:cNvPr id="443" name="Group 670"/>
            <p:cNvGrpSpPr/>
            <p:nvPr/>
          </p:nvGrpSpPr>
          <p:grpSpPr>
            <a:xfrm>
              <a:off x="4572001" y="4267201"/>
              <a:ext cx="304800" cy="152401"/>
              <a:chOff x="1791352" y="3505200"/>
              <a:chExt cx="661272" cy="230737"/>
            </a:xfrm>
          </p:grpSpPr>
          <p:sp>
            <p:nvSpPr>
              <p:cNvPr id="447" name="Cube 446"/>
              <p:cNvSpPr/>
              <p:nvPr/>
            </p:nvSpPr>
            <p:spPr bwMode="auto">
              <a:xfrm>
                <a:off x="1867552" y="3505200"/>
                <a:ext cx="585072" cy="154537"/>
              </a:xfrm>
              <a:prstGeom prst="cube">
                <a:avLst>
                  <a:gd name="adj" fmla="val 4469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448" name="Cube 447"/>
              <p:cNvSpPr/>
              <p:nvPr/>
            </p:nvSpPr>
            <p:spPr bwMode="auto">
              <a:xfrm>
                <a:off x="1791352" y="3581400"/>
                <a:ext cx="585072" cy="154537"/>
              </a:xfrm>
              <a:prstGeom prst="cube">
                <a:avLst>
                  <a:gd name="adj" fmla="val 4469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</p:grpSp>
        <p:grpSp>
          <p:nvGrpSpPr>
            <p:cNvPr id="444" name="Group 673"/>
            <p:cNvGrpSpPr/>
            <p:nvPr/>
          </p:nvGrpSpPr>
          <p:grpSpPr>
            <a:xfrm>
              <a:off x="5140524" y="4390558"/>
              <a:ext cx="336449" cy="131136"/>
              <a:chOff x="1536921" y="3461204"/>
              <a:chExt cx="729937" cy="198540"/>
            </a:xfrm>
          </p:grpSpPr>
          <p:sp>
            <p:nvSpPr>
              <p:cNvPr id="445" name="Cube 444"/>
              <p:cNvSpPr/>
              <p:nvPr/>
            </p:nvSpPr>
            <p:spPr bwMode="auto">
              <a:xfrm>
                <a:off x="1681785" y="3461204"/>
                <a:ext cx="585073" cy="154536"/>
              </a:xfrm>
              <a:prstGeom prst="cube">
                <a:avLst>
                  <a:gd name="adj" fmla="val 4469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446" name="Cube 445"/>
              <p:cNvSpPr/>
              <p:nvPr/>
            </p:nvSpPr>
            <p:spPr bwMode="auto">
              <a:xfrm>
                <a:off x="1536921" y="3505207"/>
                <a:ext cx="585073" cy="154537"/>
              </a:xfrm>
              <a:prstGeom prst="cube">
                <a:avLst>
                  <a:gd name="adj" fmla="val 4469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2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191" tIns="61096" rIns="122191" bIns="61096" anchor="ctr"/>
              <a:lstStyle/>
              <a:p>
                <a:pPr algn="ctr">
                  <a:defRPr/>
                </a:pPr>
                <a:endParaRPr lang="en-US" sz="1100" dirty="0"/>
              </a:p>
            </p:txBody>
          </p:sp>
        </p:grpSp>
      </p:grpSp>
      <p:grpSp>
        <p:nvGrpSpPr>
          <p:cNvPr id="356" name="Group 454"/>
          <p:cNvGrpSpPr/>
          <p:nvPr/>
        </p:nvGrpSpPr>
        <p:grpSpPr>
          <a:xfrm>
            <a:off x="2074634" y="6335917"/>
            <a:ext cx="460382" cy="533400"/>
            <a:chOff x="838200" y="6096000"/>
            <a:chExt cx="688982" cy="762000"/>
          </a:xfrm>
        </p:grpSpPr>
        <p:grpSp>
          <p:nvGrpSpPr>
            <p:cNvPr id="403" name="Group 187"/>
            <p:cNvGrpSpPr/>
            <p:nvPr/>
          </p:nvGrpSpPr>
          <p:grpSpPr>
            <a:xfrm>
              <a:off x="838200" y="6248400"/>
              <a:ext cx="307982" cy="402429"/>
              <a:chOff x="6553192" y="4812505"/>
              <a:chExt cx="307982" cy="402429"/>
            </a:xfrm>
          </p:grpSpPr>
          <p:pic>
            <p:nvPicPr>
              <p:cNvPr id="432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433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434" name="Flowchart: Process 433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35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36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37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438" name="Rectangle 437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39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04" name="Group 187"/>
            <p:cNvGrpSpPr/>
            <p:nvPr/>
          </p:nvGrpSpPr>
          <p:grpSpPr>
            <a:xfrm>
              <a:off x="1066800" y="6455571"/>
              <a:ext cx="307982" cy="402429"/>
              <a:chOff x="6553192" y="4812505"/>
              <a:chExt cx="307982" cy="402429"/>
            </a:xfrm>
          </p:grpSpPr>
          <p:pic>
            <p:nvPicPr>
              <p:cNvPr id="424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425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426" name="Flowchart: Process 425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7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28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29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430" name="Rectangle 429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31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05" name="Group 187"/>
            <p:cNvGrpSpPr/>
            <p:nvPr/>
          </p:nvGrpSpPr>
          <p:grpSpPr>
            <a:xfrm>
              <a:off x="990600" y="6096000"/>
              <a:ext cx="307982" cy="402429"/>
              <a:chOff x="6553192" y="4812505"/>
              <a:chExt cx="307982" cy="402429"/>
            </a:xfrm>
          </p:grpSpPr>
          <p:pic>
            <p:nvPicPr>
              <p:cNvPr id="416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417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418" name="Flowchart: Process 417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9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20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21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422" name="Rectangle 421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3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06" name="Group 187"/>
            <p:cNvGrpSpPr/>
            <p:nvPr/>
          </p:nvGrpSpPr>
          <p:grpSpPr>
            <a:xfrm>
              <a:off x="1219200" y="6248400"/>
              <a:ext cx="307982" cy="402429"/>
              <a:chOff x="6553192" y="4812505"/>
              <a:chExt cx="307982" cy="402429"/>
            </a:xfrm>
          </p:grpSpPr>
          <p:pic>
            <p:nvPicPr>
              <p:cNvPr id="408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409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410" name="Flowchart: Process 409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1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12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13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414" name="Rectangle 413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5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407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95400" y="6096000"/>
              <a:ext cx="216024" cy="16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57" name="Oval 356"/>
          <p:cNvSpPr/>
          <p:nvPr/>
        </p:nvSpPr>
        <p:spPr>
          <a:xfrm>
            <a:off x="3951059" y="6221617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Oval 357"/>
          <p:cNvSpPr/>
          <p:nvPr/>
        </p:nvSpPr>
        <p:spPr>
          <a:xfrm>
            <a:off x="4408259" y="6297817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Down Arrow 364"/>
          <p:cNvSpPr/>
          <p:nvPr/>
        </p:nvSpPr>
        <p:spPr>
          <a:xfrm>
            <a:off x="7253031" y="6200314"/>
            <a:ext cx="381000" cy="2286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AutoShape 14"/>
          <p:cNvSpPr>
            <a:spLocks noChangeArrowheads="1"/>
          </p:cNvSpPr>
          <p:nvPr/>
        </p:nvSpPr>
        <p:spPr bwMode="auto">
          <a:xfrm>
            <a:off x="6436168" y="3411272"/>
            <a:ext cx="1447800" cy="685800"/>
          </a:xfrm>
          <a:prstGeom prst="star16">
            <a:avLst>
              <a:gd name="adj" fmla="val 37500"/>
            </a:avLst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Step 2</a:t>
            </a:r>
            <a:endParaRPr lang="en-US" sz="36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8" name="AutoShape 14"/>
          <p:cNvSpPr>
            <a:spLocks noChangeArrowheads="1"/>
          </p:cNvSpPr>
          <p:nvPr/>
        </p:nvSpPr>
        <p:spPr bwMode="auto">
          <a:xfrm>
            <a:off x="1598511" y="3388833"/>
            <a:ext cx="1447800" cy="685800"/>
          </a:xfrm>
          <a:prstGeom prst="star16">
            <a:avLst>
              <a:gd name="adj" fmla="val 37500"/>
            </a:avLst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Step 1</a:t>
            </a:r>
            <a:endParaRPr lang="en-US" sz="36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2731859" y="4646242"/>
            <a:ext cx="3528392" cy="58477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Main line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6334839" y="4036620"/>
            <a:ext cx="1398084" cy="11673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100" tIns="48550" rIns="97100" bIns="48550" rtlCol="0" anchor="ctr"/>
          <a:lstStyle/>
          <a:p>
            <a:pPr algn="ctr"/>
            <a:endParaRPr lang="en-US" dirty="0"/>
          </a:p>
        </p:txBody>
      </p:sp>
      <p:sp>
        <p:nvSpPr>
          <p:cNvPr id="371" name="TextBox 370"/>
          <p:cNvSpPr txBox="1"/>
          <p:nvPr/>
        </p:nvSpPr>
        <p:spPr>
          <a:xfrm>
            <a:off x="6368646" y="4424404"/>
            <a:ext cx="1600200" cy="400110"/>
          </a:xfrm>
          <a:prstGeom prst="rect">
            <a:avLst/>
          </a:prstGeom>
          <a:noFill/>
          <a:scene3d>
            <a:camera prst="isometricOffAxis2Top">
              <a:rot lat="18000000" lon="3000000" rev="1814144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Repair area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5551259" y="3714220"/>
            <a:ext cx="1981200" cy="830997"/>
          </a:xfrm>
          <a:prstGeom prst="rect">
            <a:avLst/>
          </a:prstGeom>
          <a:noFill/>
          <a:scene3d>
            <a:camera prst="isometricOffAxis2Top">
              <a:rot lat="18000000" lon="3000000" rev="1814144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Borrow - return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4125987" y="6398842"/>
            <a:ext cx="2537792" cy="58477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Store ASSY</a:t>
            </a:r>
          </a:p>
        </p:txBody>
      </p:sp>
      <p:grpSp>
        <p:nvGrpSpPr>
          <p:cNvPr id="377" name="Group 462"/>
          <p:cNvGrpSpPr/>
          <p:nvPr/>
        </p:nvGrpSpPr>
        <p:grpSpPr>
          <a:xfrm>
            <a:off x="4713059" y="6450217"/>
            <a:ext cx="384182" cy="326229"/>
            <a:chOff x="2206618" y="5943600"/>
            <a:chExt cx="615964" cy="554829"/>
          </a:xfrm>
        </p:grpSpPr>
        <p:grpSp>
          <p:nvGrpSpPr>
            <p:cNvPr id="384" name="Group 187"/>
            <p:cNvGrpSpPr/>
            <p:nvPr/>
          </p:nvGrpSpPr>
          <p:grpSpPr>
            <a:xfrm>
              <a:off x="2206618" y="5998371"/>
              <a:ext cx="307982" cy="402429"/>
              <a:chOff x="6553192" y="4812505"/>
              <a:chExt cx="307982" cy="402429"/>
            </a:xfrm>
          </p:grpSpPr>
          <p:pic>
            <p:nvPicPr>
              <p:cNvPr id="395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396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397" name="Flowchart: Process 396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8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399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400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401" name="Rectangle 400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2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5" name="Group 187"/>
            <p:cNvGrpSpPr/>
            <p:nvPr/>
          </p:nvGrpSpPr>
          <p:grpSpPr>
            <a:xfrm>
              <a:off x="2514600" y="6096000"/>
              <a:ext cx="307982" cy="402429"/>
              <a:chOff x="6553192" y="4812505"/>
              <a:chExt cx="307982" cy="402429"/>
            </a:xfrm>
          </p:grpSpPr>
          <p:pic>
            <p:nvPicPr>
              <p:cNvPr id="387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15114" y="5114924"/>
                <a:ext cx="45720" cy="45720"/>
              </a:xfrm>
              <a:prstGeom prst="rect">
                <a:avLst/>
              </a:prstGeom>
              <a:noFill/>
            </p:spPr>
          </p:pic>
          <p:pic>
            <p:nvPicPr>
              <p:cNvPr id="388" name="Picture 14" descr="D:\Trong SV\2013\01. Layout 2013\Pictures\Xe tai, xe nang, xe cong\imagesCAZE3KX2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58784" y="5127626"/>
                <a:ext cx="45720" cy="45720"/>
              </a:xfrm>
              <a:prstGeom prst="rect">
                <a:avLst/>
              </a:prstGeom>
              <a:noFill/>
            </p:spPr>
          </p:pic>
          <p:sp>
            <p:nvSpPr>
              <p:cNvPr id="389" name="Flowchart: Process 388"/>
              <p:cNvSpPr/>
              <p:nvPr/>
            </p:nvSpPr>
            <p:spPr>
              <a:xfrm>
                <a:off x="6641307" y="5066507"/>
                <a:ext cx="152400" cy="91440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scene3d>
                <a:camera prst="isometricOffAxis2Top"/>
                <a:lightRig rig="threePt" dir="t"/>
              </a:scene3d>
              <a:sp3d extrusionH="25400">
                <a:bevelT w="0" h="0"/>
                <a:bevelB w="0" h="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0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96086" y="5066503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391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93703" y="5131591"/>
                <a:ext cx="65088" cy="65088"/>
              </a:xfrm>
              <a:prstGeom prst="rect">
                <a:avLst/>
              </a:prstGeom>
              <a:noFill/>
            </p:spPr>
          </p:pic>
          <p:pic>
            <p:nvPicPr>
              <p:cNvPr id="392" name="Picture 13" descr="D:\Trong SV\2013\01. Layout 2013\Pictures\Xe tai, xe nang, xe cong\imagesCAAAYDO7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553200" y="5105400"/>
                <a:ext cx="65088" cy="65088"/>
              </a:xfrm>
              <a:prstGeom prst="rect">
                <a:avLst/>
              </a:prstGeom>
              <a:noFill/>
            </p:spPr>
          </p:pic>
          <p:sp>
            <p:nvSpPr>
              <p:cNvPr id="393" name="Rectangle 392"/>
              <p:cNvSpPr/>
              <p:nvPr/>
            </p:nvSpPr>
            <p:spPr>
              <a:xfrm>
                <a:off x="6586534" y="4986334"/>
                <a:ext cx="228600" cy="228600"/>
              </a:xfrm>
              <a:prstGeom prst="rect">
                <a:avLst/>
              </a:prstGeom>
              <a:ln w="3175"/>
              <a:scene3d>
                <a:camera prst="isometricOffAxis2Top"/>
                <a:lightRig rig="threePt" dir="t"/>
              </a:scene3d>
              <a:sp3d extrusionH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4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553192" y="4812505"/>
                <a:ext cx="298556" cy="338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86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38400" y="5943600"/>
              <a:ext cx="28803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379" name="Straight Arrow Connector 378"/>
          <p:cNvCxnSpPr/>
          <p:nvPr/>
        </p:nvCxnSpPr>
        <p:spPr>
          <a:xfrm flipV="1">
            <a:off x="2455634" y="6640717"/>
            <a:ext cx="533400" cy="228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/>
          <p:nvPr/>
        </p:nvCxnSpPr>
        <p:spPr>
          <a:xfrm flipV="1">
            <a:off x="4027259" y="5916817"/>
            <a:ext cx="3048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/>
          <p:nvPr/>
        </p:nvCxnSpPr>
        <p:spPr>
          <a:xfrm flipV="1">
            <a:off x="4865459" y="6069217"/>
            <a:ext cx="3048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/>
          <p:cNvGrpSpPr/>
          <p:nvPr/>
        </p:nvGrpSpPr>
        <p:grpSpPr>
          <a:xfrm>
            <a:off x="2185471" y="4477133"/>
            <a:ext cx="5479493" cy="1219200"/>
            <a:chOff x="5621329" y="1411705"/>
            <a:chExt cx="4941195" cy="1219200"/>
          </a:xfrm>
        </p:grpSpPr>
        <p:sp>
          <p:nvSpPr>
            <p:cNvPr id="326" name="Rectangle 325"/>
            <p:cNvSpPr/>
            <p:nvPr/>
          </p:nvSpPr>
          <p:spPr>
            <a:xfrm>
              <a:off x="8886119" y="1411705"/>
              <a:ext cx="1524000" cy="1219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100" tIns="48550" rIns="97100" bIns="4855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8962324" y="1849795"/>
              <a:ext cx="1600200" cy="400110"/>
            </a:xfrm>
            <a:prstGeom prst="rect">
              <a:avLst/>
            </a:prstGeom>
            <a:noFill/>
            <a:scene3d>
              <a:camera prst="isometricOffAxis2Top">
                <a:rot lat="18000000" lon="3000000" rev="18141449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</a:rPr>
                <a:t>Counter area</a:t>
              </a:r>
            </a:p>
          </p:txBody>
        </p:sp>
        <p:sp>
          <p:nvSpPr>
            <p:cNvPr id="813" name="TextBox 812"/>
            <p:cNvSpPr txBox="1"/>
            <p:nvPr/>
          </p:nvSpPr>
          <p:spPr>
            <a:xfrm>
              <a:off x="5621329" y="1630617"/>
              <a:ext cx="1600200" cy="400110"/>
            </a:xfrm>
            <a:prstGeom prst="rect">
              <a:avLst/>
            </a:prstGeom>
            <a:noFill/>
            <a:scene3d>
              <a:camera prst="isometricOffAxis2Top">
                <a:rot lat="18000000" lon="3000000" rev="18141449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C000"/>
                  </a:solidFill>
                </a:rPr>
                <a:t>Office</a:t>
              </a:r>
              <a:endParaRPr lang="en-US" sz="20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643" name="TextBox 642"/>
          <p:cNvSpPr txBox="1"/>
          <p:nvPr/>
        </p:nvSpPr>
        <p:spPr>
          <a:xfrm>
            <a:off x="1208919" y="0"/>
            <a:ext cx="38683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PHYSICAL INVENTORY SYSTEM</a:t>
            </a:r>
          </a:p>
        </p:txBody>
      </p:sp>
      <p:pic>
        <p:nvPicPr>
          <p:cNvPr id="645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52731" y="4417245"/>
            <a:ext cx="205299" cy="30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5" name="Picture 7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8994" y="4322999"/>
            <a:ext cx="284032" cy="239093"/>
          </a:xfrm>
          <a:prstGeom prst="rect">
            <a:avLst/>
          </a:prstGeom>
        </p:spPr>
      </p:pic>
      <p:pic>
        <p:nvPicPr>
          <p:cNvPr id="755" name="Picture 7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5662" y="4397755"/>
            <a:ext cx="284032" cy="239093"/>
          </a:xfrm>
          <a:prstGeom prst="rect">
            <a:avLst/>
          </a:prstGeom>
        </p:spPr>
      </p:pic>
      <p:pic>
        <p:nvPicPr>
          <p:cNvPr id="764" name="Picture 7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217" y="4492659"/>
            <a:ext cx="284032" cy="239093"/>
          </a:xfrm>
          <a:prstGeom prst="rect">
            <a:avLst/>
          </a:prstGeom>
        </p:spPr>
      </p:pic>
      <p:pic>
        <p:nvPicPr>
          <p:cNvPr id="773" name="Picture 7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0623" y="4632874"/>
            <a:ext cx="284032" cy="239093"/>
          </a:xfrm>
          <a:prstGeom prst="rect">
            <a:avLst/>
          </a:prstGeom>
        </p:spPr>
      </p:pic>
      <p:pic>
        <p:nvPicPr>
          <p:cNvPr id="782" name="Picture 7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027" y="4736605"/>
            <a:ext cx="284032" cy="239093"/>
          </a:xfrm>
          <a:prstGeom prst="rect">
            <a:avLst/>
          </a:prstGeom>
        </p:spPr>
      </p:pic>
      <p:sp>
        <p:nvSpPr>
          <p:cNvPr id="815" name="TextBox 814"/>
          <p:cNvSpPr txBox="1"/>
          <p:nvPr/>
        </p:nvSpPr>
        <p:spPr>
          <a:xfrm>
            <a:off x="-2452" y="396072"/>
            <a:ext cx="12954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B050"/>
                </a:solidFill>
              </a:rPr>
              <a:t> Purpose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16" name="Rectangle 815"/>
          <p:cNvSpPr/>
          <p:nvPr/>
        </p:nvSpPr>
        <p:spPr>
          <a:xfrm>
            <a:off x="12100" y="653810"/>
            <a:ext cx="32298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Auto control stock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CLD control part on cell by system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Reduce time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63274" y="729447"/>
            <a:ext cx="3047999" cy="738664"/>
            <a:chOff x="6096001" y="2238627"/>
            <a:chExt cx="3047999" cy="738664"/>
          </a:xfrm>
        </p:grpSpPr>
        <p:sp>
          <p:nvSpPr>
            <p:cNvPr id="814" name="TextBox 813"/>
            <p:cNvSpPr txBox="1"/>
            <p:nvPr/>
          </p:nvSpPr>
          <p:spPr>
            <a:xfrm>
              <a:off x="6477000" y="2238627"/>
              <a:ext cx="2667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600" b="1" dirty="0" smtClean="0">
                  <a:solidFill>
                    <a:srgbClr val="0066FF"/>
                  </a:solidFill>
                </a:rPr>
                <a:t>High accuracy Inventory part.</a:t>
              </a: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600" b="1" dirty="0" smtClean="0">
                  <a:solidFill>
                    <a:srgbClr val="0066FF"/>
                  </a:solidFill>
                </a:rPr>
                <a:t>Reduce time control</a:t>
              </a:r>
              <a:endParaRPr lang="en-US" sz="1600" b="1" dirty="0">
                <a:solidFill>
                  <a:srgbClr val="0066FF"/>
                </a:solidFill>
              </a:endParaRPr>
            </a:p>
          </p:txBody>
        </p:sp>
        <p:sp>
          <p:nvSpPr>
            <p:cNvPr id="818" name="Down Arrow 817"/>
            <p:cNvSpPr/>
            <p:nvPr/>
          </p:nvSpPr>
          <p:spPr>
            <a:xfrm rot="16200000">
              <a:off x="6013150" y="2550077"/>
              <a:ext cx="394303" cy="22860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48673" y="767547"/>
            <a:ext cx="2542514" cy="1077218"/>
            <a:chOff x="3581400" y="2276727"/>
            <a:chExt cx="2542514" cy="1077218"/>
          </a:xfrm>
        </p:grpSpPr>
        <p:sp>
          <p:nvSpPr>
            <p:cNvPr id="817" name="Rectangle 816"/>
            <p:cNvSpPr/>
            <p:nvPr/>
          </p:nvSpPr>
          <p:spPr>
            <a:xfrm>
              <a:off x="4038600" y="2276727"/>
              <a:ext cx="2085314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v"/>
              </a:pPr>
              <a:r>
                <a:rPr lang="en-US" sz="1600" dirty="0" smtClean="0">
                  <a:solidFill>
                    <a:srgbClr val="0070C0"/>
                  </a:solidFill>
                </a:rPr>
                <a:t> DSS system</a:t>
              </a:r>
            </a:p>
            <a:p>
              <a:pPr>
                <a:buFont typeface="Wingdings" pitchFamily="2" charset="2"/>
                <a:buChar char="v"/>
              </a:pPr>
              <a:r>
                <a:rPr lang="en-US" sz="1600" dirty="0" smtClean="0">
                  <a:solidFill>
                    <a:srgbClr val="0070C0"/>
                  </a:solidFill>
                </a:rPr>
                <a:t> Hoan Kiem system</a:t>
              </a:r>
            </a:p>
            <a:p>
              <a:pPr>
                <a:buFont typeface="Wingdings" pitchFamily="2" charset="2"/>
                <a:buChar char="v"/>
              </a:pPr>
              <a:r>
                <a:rPr lang="en-US" sz="1600" dirty="0" smtClean="0">
                  <a:solidFill>
                    <a:srgbClr val="0070C0"/>
                  </a:solidFill>
                </a:rPr>
                <a:t> Lending part system</a:t>
              </a:r>
            </a:p>
            <a:p>
              <a:pPr>
                <a:buFont typeface="Wingdings" pitchFamily="2" charset="2"/>
                <a:buChar char="v"/>
              </a:pPr>
              <a:r>
                <a:rPr lang="en-US" sz="1600" dirty="0">
                  <a:solidFill>
                    <a:srgbClr val="0070C0"/>
                  </a:solidFill>
                </a:rPr>
                <a:t> </a:t>
              </a:r>
              <a:r>
                <a:rPr lang="en-US" sz="1600" dirty="0" smtClean="0">
                  <a:solidFill>
                    <a:srgbClr val="0070C0"/>
                  </a:solidFill>
                </a:rPr>
                <a:t>PDC System</a:t>
              </a:r>
            </a:p>
          </p:txBody>
        </p:sp>
        <p:sp>
          <p:nvSpPr>
            <p:cNvPr id="819" name="Plus 818"/>
            <p:cNvSpPr/>
            <p:nvPr/>
          </p:nvSpPr>
          <p:spPr>
            <a:xfrm>
              <a:off x="3581400" y="2543427"/>
              <a:ext cx="457200" cy="4572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27034" y="5196652"/>
            <a:ext cx="3483613" cy="1519149"/>
            <a:chOff x="2227034" y="5196652"/>
            <a:chExt cx="3483613" cy="1519149"/>
          </a:xfrm>
        </p:grpSpPr>
        <p:pic>
          <p:nvPicPr>
            <p:cNvPr id="378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 t="27709"/>
            <a:stretch>
              <a:fillRect/>
            </a:stretch>
          </p:blipFill>
          <p:spPr bwMode="auto">
            <a:xfrm>
              <a:off x="2227034" y="6335917"/>
              <a:ext cx="609600" cy="379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3600000" lon="2400000" rev="0"/>
              </a:camera>
              <a:lightRig rig="threePt" dir="t"/>
            </a:scene3d>
          </p:spPr>
        </p:pic>
        <p:pic>
          <p:nvPicPr>
            <p:cNvPr id="382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 t="27709"/>
            <a:stretch>
              <a:fillRect/>
            </a:stretch>
          </p:blipFill>
          <p:spPr bwMode="auto">
            <a:xfrm>
              <a:off x="4103459" y="6070612"/>
              <a:ext cx="762000" cy="379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3600000" lon="600000" rev="0"/>
              </a:camera>
              <a:lightRig rig="threePt" dir="t"/>
            </a:scene3d>
          </p:spPr>
        </p:pic>
        <p:pic>
          <p:nvPicPr>
            <p:cNvPr id="821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 t="27709"/>
            <a:stretch>
              <a:fillRect/>
            </a:stretch>
          </p:blipFill>
          <p:spPr bwMode="auto">
            <a:xfrm>
              <a:off x="5329647" y="5196652"/>
              <a:ext cx="381000" cy="14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22" name="TextBox 821"/>
          <p:cNvSpPr txBox="1"/>
          <p:nvPr/>
        </p:nvSpPr>
        <p:spPr>
          <a:xfrm>
            <a:off x="414197" y="2211706"/>
            <a:ext cx="3913222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0066FF"/>
                </a:solidFill>
              </a:rPr>
              <a:t>Step 1: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66FF"/>
                </a:solidFill>
              </a:rPr>
              <a:t>Cut PI book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66FF"/>
                </a:solidFill>
              </a:rPr>
              <a:t>Reduce </a:t>
            </a:r>
            <a:r>
              <a:rPr lang="en-US" dirty="0" smtClean="0">
                <a:solidFill>
                  <a:srgbClr val="0066FF"/>
                </a:solidFill>
              </a:rPr>
              <a:t>time control</a:t>
            </a:r>
          </a:p>
        </p:txBody>
      </p:sp>
      <p:sp>
        <p:nvSpPr>
          <p:cNvPr id="823" name="TextBox 822"/>
          <p:cNvSpPr txBox="1"/>
          <p:nvPr/>
        </p:nvSpPr>
        <p:spPr>
          <a:xfrm>
            <a:off x="19696" y="1855776"/>
            <a:ext cx="15445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00FF"/>
                </a:solidFill>
              </a:rPr>
              <a:t> How to do?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24" name="TextBox 823"/>
          <p:cNvSpPr txBox="1"/>
          <p:nvPr/>
        </p:nvSpPr>
        <p:spPr>
          <a:xfrm>
            <a:off x="2929558" y="6530400"/>
            <a:ext cx="899380" cy="523220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CC"/>
                </a:solidFill>
              </a:rPr>
              <a:t>PDC</a:t>
            </a:r>
            <a:endParaRPr lang="en-US" sz="2800" b="1" dirty="0">
              <a:solidFill>
                <a:srgbClr val="0000CC"/>
              </a:solidFill>
            </a:endParaRPr>
          </a:p>
        </p:txBody>
      </p:sp>
      <p:sp>
        <p:nvSpPr>
          <p:cNvPr id="834" name="Rounded Rectangular Callout 833"/>
          <p:cNvSpPr/>
          <p:nvPr/>
        </p:nvSpPr>
        <p:spPr>
          <a:xfrm>
            <a:off x="2258683" y="4011984"/>
            <a:ext cx="553650" cy="304800"/>
          </a:xfrm>
          <a:prstGeom prst="wedgeRoundRectCallout">
            <a:avLst>
              <a:gd name="adj1" fmla="val 39452"/>
              <a:gd name="adj2" fmla="val 86262"/>
              <a:gd name="adj3" fmla="val 16667"/>
            </a:avLst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2h*2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54" name="Group 753"/>
          <p:cNvGrpSpPr/>
          <p:nvPr/>
        </p:nvGrpSpPr>
        <p:grpSpPr>
          <a:xfrm>
            <a:off x="3113854" y="4268701"/>
            <a:ext cx="2705960" cy="618377"/>
            <a:chOff x="4072757" y="3180297"/>
            <a:chExt cx="2705960" cy="618377"/>
          </a:xfrm>
        </p:grpSpPr>
        <p:pic>
          <p:nvPicPr>
            <p:cNvPr id="346" name="Picture 2" descr="D:\03.2013\04. Pictures\Xe tai, xe nang, xe cong, cuu hoa\imagesCAUYSCAR.jpg"/>
            <p:cNvPicPr>
              <a:picLocks noChangeAspect="1" noChangeArrowheads="1"/>
            </p:cNvPicPr>
            <p:nvPr/>
          </p:nvPicPr>
          <p:blipFill>
            <a:blip r:embed="rId14" cstate="print"/>
            <a:srcRect l="9271" r="25192" b="21004"/>
            <a:stretch>
              <a:fillRect/>
            </a:stretch>
          </p:blipFill>
          <p:spPr bwMode="auto">
            <a:xfrm>
              <a:off x="4072757" y="3180297"/>
              <a:ext cx="304800" cy="228600"/>
            </a:xfrm>
            <a:prstGeom prst="rect">
              <a:avLst/>
            </a:prstGeom>
            <a:noFill/>
          </p:spPr>
        </p:pic>
        <p:pic>
          <p:nvPicPr>
            <p:cNvPr id="335" name="Picture 2" descr="D:\03.2013\04. Pictures\Xe tai, xe nang, xe cong, cuu hoa\imagesCAUYSCAR.jpg"/>
            <p:cNvPicPr>
              <a:picLocks noChangeAspect="1" noChangeArrowheads="1"/>
            </p:cNvPicPr>
            <p:nvPr/>
          </p:nvPicPr>
          <p:blipFill>
            <a:blip r:embed="rId14" cstate="print"/>
            <a:srcRect l="9271" r="25192" b="21004"/>
            <a:stretch>
              <a:fillRect/>
            </a:stretch>
          </p:blipFill>
          <p:spPr bwMode="auto">
            <a:xfrm>
              <a:off x="6473917" y="3570074"/>
              <a:ext cx="304800" cy="228600"/>
            </a:xfrm>
            <a:prstGeom prst="rect">
              <a:avLst/>
            </a:prstGeom>
            <a:noFill/>
          </p:spPr>
        </p:pic>
        <p:pic>
          <p:nvPicPr>
            <p:cNvPr id="336" name="Picture 2" descr="D:\03.2013\04. Pictures\Xe tai, xe nang, xe cong, cuu hoa\imagesCAUYSCAR.jpg"/>
            <p:cNvPicPr>
              <a:picLocks noChangeAspect="1" noChangeArrowheads="1"/>
            </p:cNvPicPr>
            <p:nvPr/>
          </p:nvPicPr>
          <p:blipFill>
            <a:blip r:embed="rId14" cstate="print"/>
            <a:srcRect l="9271" r="25192" b="21004"/>
            <a:stretch>
              <a:fillRect/>
            </a:stretch>
          </p:blipFill>
          <p:spPr bwMode="auto">
            <a:xfrm>
              <a:off x="5864317" y="3493874"/>
              <a:ext cx="304800" cy="228600"/>
            </a:xfrm>
            <a:prstGeom prst="rect">
              <a:avLst/>
            </a:prstGeom>
            <a:noFill/>
          </p:spPr>
        </p:pic>
        <p:pic>
          <p:nvPicPr>
            <p:cNvPr id="337" name="Picture 2" descr="D:\03.2013\04. Pictures\Xe tai, xe nang, xe cong, cuu hoa\imagesCAUYSCAR.jpg"/>
            <p:cNvPicPr>
              <a:picLocks noChangeAspect="1" noChangeArrowheads="1"/>
            </p:cNvPicPr>
            <p:nvPr/>
          </p:nvPicPr>
          <p:blipFill>
            <a:blip r:embed="rId14" cstate="print"/>
            <a:srcRect l="9271" r="25192" b="21004"/>
            <a:stretch>
              <a:fillRect/>
            </a:stretch>
          </p:blipFill>
          <p:spPr bwMode="auto">
            <a:xfrm>
              <a:off x="5254717" y="3341474"/>
              <a:ext cx="304800" cy="228600"/>
            </a:xfrm>
            <a:prstGeom prst="rect">
              <a:avLst/>
            </a:prstGeom>
            <a:noFill/>
          </p:spPr>
        </p:pic>
        <p:pic>
          <p:nvPicPr>
            <p:cNvPr id="338" name="Picture 2" descr="D:\03.2013\04. Pictures\Xe tai, xe nang, xe cong, cuu hoa\imagesCAUYSCAR.jpg"/>
            <p:cNvPicPr>
              <a:picLocks noChangeAspect="1" noChangeArrowheads="1"/>
            </p:cNvPicPr>
            <p:nvPr/>
          </p:nvPicPr>
          <p:blipFill>
            <a:blip r:embed="rId14" cstate="print"/>
            <a:srcRect l="9271" r="25192" b="21004"/>
            <a:stretch>
              <a:fillRect/>
            </a:stretch>
          </p:blipFill>
          <p:spPr bwMode="auto">
            <a:xfrm>
              <a:off x="4645117" y="3265274"/>
              <a:ext cx="304800" cy="228600"/>
            </a:xfrm>
            <a:prstGeom prst="rect">
              <a:avLst/>
            </a:prstGeom>
            <a:noFill/>
          </p:spPr>
        </p:pic>
      </p:grpSp>
      <p:grpSp>
        <p:nvGrpSpPr>
          <p:cNvPr id="706" name="Group 237"/>
          <p:cNvGrpSpPr/>
          <p:nvPr/>
        </p:nvGrpSpPr>
        <p:grpSpPr>
          <a:xfrm>
            <a:off x="3195255" y="4383277"/>
            <a:ext cx="111991" cy="304499"/>
            <a:chOff x="1084084" y="381000"/>
            <a:chExt cx="306995" cy="1310368"/>
          </a:xfrm>
          <a:solidFill>
            <a:srgbClr val="0066FF"/>
          </a:solidFill>
        </p:grpSpPr>
        <p:sp>
          <p:nvSpPr>
            <p:cNvPr id="707" name="Oval 706"/>
            <p:cNvSpPr/>
            <p:nvPr/>
          </p:nvSpPr>
          <p:spPr>
            <a:xfrm>
              <a:off x="1111250" y="647700"/>
              <a:ext cx="279829" cy="584933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1084084" y="381000"/>
              <a:ext cx="287516" cy="331495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lowchart: Manual Operation 708"/>
            <p:cNvSpPr/>
            <p:nvPr/>
          </p:nvSpPr>
          <p:spPr>
            <a:xfrm rot="214435">
              <a:off x="1112588" y="1099796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Flowchart: Manual Operation 709"/>
            <p:cNvSpPr/>
            <p:nvPr/>
          </p:nvSpPr>
          <p:spPr>
            <a:xfrm rot="21480000">
              <a:off x="1238346" y="1099357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ounded Rectangle 710"/>
            <p:cNvSpPr/>
            <p:nvPr/>
          </p:nvSpPr>
          <p:spPr>
            <a:xfrm>
              <a:off x="1090997" y="1632857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Flowchart: Manual Operation 711"/>
            <p:cNvSpPr/>
            <p:nvPr/>
          </p:nvSpPr>
          <p:spPr>
            <a:xfrm rot="3900000">
              <a:off x="1161798" y="793496"/>
              <a:ext cx="125581" cy="248344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ounded Rectangle 712"/>
            <p:cNvSpPr/>
            <p:nvPr/>
          </p:nvSpPr>
          <p:spPr>
            <a:xfrm>
              <a:off x="1250950" y="1638300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6" name="Group 237"/>
          <p:cNvGrpSpPr/>
          <p:nvPr/>
        </p:nvGrpSpPr>
        <p:grpSpPr>
          <a:xfrm>
            <a:off x="3751923" y="4458033"/>
            <a:ext cx="111991" cy="304499"/>
            <a:chOff x="1084084" y="381000"/>
            <a:chExt cx="306995" cy="1310368"/>
          </a:xfrm>
          <a:solidFill>
            <a:srgbClr val="0066FF"/>
          </a:solidFill>
        </p:grpSpPr>
        <p:sp>
          <p:nvSpPr>
            <p:cNvPr id="757" name="Oval 756"/>
            <p:cNvSpPr/>
            <p:nvPr/>
          </p:nvSpPr>
          <p:spPr>
            <a:xfrm>
              <a:off x="1111250" y="647700"/>
              <a:ext cx="279829" cy="584933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/>
            <p:cNvSpPr/>
            <p:nvPr/>
          </p:nvSpPr>
          <p:spPr>
            <a:xfrm>
              <a:off x="1084084" y="381000"/>
              <a:ext cx="287516" cy="331495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Flowchart: Manual Operation 758"/>
            <p:cNvSpPr/>
            <p:nvPr/>
          </p:nvSpPr>
          <p:spPr>
            <a:xfrm rot="214435">
              <a:off x="1112588" y="1099796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Flowchart: Manual Operation 759"/>
            <p:cNvSpPr/>
            <p:nvPr/>
          </p:nvSpPr>
          <p:spPr>
            <a:xfrm rot="21480000">
              <a:off x="1238346" y="1099357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ounded Rectangle 760"/>
            <p:cNvSpPr/>
            <p:nvPr/>
          </p:nvSpPr>
          <p:spPr>
            <a:xfrm>
              <a:off x="1090997" y="1632857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Flowchart: Manual Operation 761"/>
            <p:cNvSpPr/>
            <p:nvPr/>
          </p:nvSpPr>
          <p:spPr>
            <a:xfrm rot="3900000">
              <a:off x="1161798" y="793496"/>
              <a:ext cx="125581" cy="248344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Rounded Rectangle 762"/>
            <p:cNvSpPr/>
            <p:nvPr/>
          </p:nvSpPr>
          <p:spPr>
            <a:xfrm>
              <a:off x="1250950" y="1638300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5" name="Group 237"/>
          <p:cNvGrpSpPr/>
          <p:nvPr/>
        </p:nvGrpSpPr>
        <p:grpSpPr>
          <a:xfrm>
            <a:off x="4365478" y="4552937"/>
            <a:ext cx="111991" cy="304499"/>
            <a:chOff x="1084084" y="381000"/>
            <a:chExt cx="306995" cy="1310368"/>
          </a:xfrm>
          <a:solidFill>
            <a:srgbClr val="0066FF"/>
          </a:solidFill>
        </p:grpSpPr>
        <p:sp>
          <p:nvSpPr>
            <p:cNvPr id="766" name="Oval 765"/>
            <p:cNvSpPr/>
            <p:nvPr/>
          </p:nvSpPr>
          <p:spPr>
            <a:xfrm>
              <a:off x="1111250" y="647700"/>
              <a:ext cx="279829" cy="584933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/>
            <p:cNvSpPr/>
            <p:nvPr/>
          </p:nvSpPr>
          <p:spPr>
            <a:xfrm>
              <a:off x="1084084" y="381000"/>
              <a:ext cx="287516" cy="331495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Flowchart: Manual Operation 767"/>
            <p:cNvSpPr/>
            <p:nvPr/>
          </p:nvSpPr>
          <p:spPr>
            <a:xfrm rot="214435">
              <a:off x="1112588" y="1099796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Flowchart: Manual Operation 768"/>
            <p:cNvSpPr/>
            <p:nvPr/>
          </p:nvSpPr>
          <p:spPr>
            <a:xfrm rot="21480000">
              <a:off x="1238346" y="1099357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Rounded Rectangle 769"/>
            <p:cNvSpPr/>
            <p:nvPr/>
          </p:nvSpPr>
          <p:spPr>
            <a:xfrm>
              <a:off x="1090997" y="1632857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Flowchart: Manual Operation 770"/>
            <p:cNvSpPr/>
            <p:nvPr/>
          </p:nvSpPr>
          <p:spPr>
            <a:xfrm rot="3900000">
              <a:off x="1161798" y="793496"/>
              <a:ext cx="125581" cy="248344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ounded Rectangle 771"/>
            <p:cNvSpPr/>
            <p:nvPr/>
          </p:nvSpPr>
          <p:spPr>
            <a:xfrm>
              <a:off x="1250950" y="1638300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4" name="Group 237"/>
          <p:cNvGrpSpPr/>
          <p:nvPr/>
        </p:nvGrpSpPr>
        <p:grpSpPr>
          <a:xfrm>
            <a:off x="4966884" y="4693152"/>
            <a:ext cx="111991" cy="304499"/>
            <a:chOff x="1084084" y="381000"/>
            <a:chExt cx="306995" cy="1310368"/>
          </a:xfrm>
          <a:solidFill>
            <a:srgbClr val="0066FF"/>
          </a:solidFill>
        </p:grpSpPr>
        <p:sp>
          <p:nvSpPr>
            <p:cNvPr id="775" name="Oval 774"/>
            <p:cNvSpPr/>
            <p:nvPr/>
          </p:nvSpPr>
          <p:spPr>
            <a:xfrm>
              <a:off x="1111250" y="647700"/>
              <a:ext cx="279829" cy="584933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/>
            <p:cNvSpPr/>
            <p:nvPr/>
          </p:nvSpPr>
          <p:spPr>
            <a:xfrm>
              <a:off x="1084084" y="381000"/>
              <a:ext cx="287516" cy="331495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Flowchart: Manual Operation 776"/>
            <p:cNvSpPr/>
            <p:nvPr/>
          </p:nvSpPr>
          <p:spPr>
            <a:xfrm rot="214435">
              <a:off x="1112588" y="1099796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Flowchart: Manual Operation 777"/>
            <p:cNvSpPr/>
            <p:nvPr/>
          </p:nvSpPr>
          <p:spPr>
            <a:xfrm rot="21480000">
              <a:off x="1238346" y="1099357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ounded Rectangle 778"/>
            <p:cNvSpPr/>
            <p:nvPr/>
          </p:nvSpPr>
          <p:spPr>
            <a:xfrm>
              <a:off x="1090997" y="1632857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Flowchart: Manual Operation 779"/>
            <p:cNvSpPr/>
            <p:nvPr/>
          </p:nvSpPr>
          <p:spPr>
            <a:xfrm rot="3900000">
              <a:off x="1161798" y="793496"/>
              <a:ext cx="125581" cy="248344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Rounded Rectangle 780"/>
            <p:cNvSpPr/>
            <p:nvPr/>
          </p:nvSpPr>
          <p:spPr>
            <a:xfrm>
              <a:off x="1250950" y="1638300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3" name="Group 237"/>
          <p:cNvGrpSpPr/>
          <p:nvPr/>
        </p:nvGrpSpPr>
        <p:grpSpPr>
          <a:xfrm>
            <a:off x="5598288" y="4796883"/>
            <a:ext cx="111991" cy="304499"/>
            <a:chOff x="1084084" y="381000"/>
            <a:chExt cx="306995" cy="1310368"/>
          </a:xfrm>
          <a:solidFill>
            <a:srgbClr val="0066FF"/>
          </a:solidFill>
        </p:grpSpPr>
        <p:sp>
          <p:nvSpPr>
            <p:cNvPr id="784" name="Oval 783"/>
            <p:cNvSpPr/>
            <p:nvPr/>
          </p:nvSpPr>
          <p:spPr>
            <a:xfrm>
              <a:off x="1111250" y="647700"/>
              <a:ext cx="279829" cy="584933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/>
            <p:cNvSpPr/>
            <p:nvPr/>
          </p:nvSpPr>
          <p:spPr>
            <a:xfrm>
              <a:off x="1084084" y="381000"/>
              <a:ext cx="287516" cy="331495"/>
            </a:xfrm>
            <a:prstGeom prst="ellipse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Flowchart: Manual Operation 785"/>
            <p:cNvSpPr/>
            <p:nvPr/>
          </p:nvSpPr>
          <p:spPr>
            <a:xfrm rot="214435">
              <a:off x="1112588" y="1099796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Flowchart: Manual Operation 786"/>
            <p:cNvSpPr/>
            <p:nvPr/>
          </p:nvSpPr>
          <p:spPr>
            <a:xfrm rot="21480000">
              <a:off x="1238346" y="1099357"/>
              <a:ext cx="146641" cy="583752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Rounded Rectangle 787"/>
            <p:cNvSpPr/>
            <p:nvPr/>
          </p:nvSpPr>
          <p:spPr>
            <a:xfrm>
              <a:off x="1090997" y="1632857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Flowchart: Manual Operation 788"/>
            <p:cNvSpPr/>
            <p:nvPr/>
          </p:nvSpPr>
          <p:spPr>
            <a:xfrm rot="3900000">
              <a:off x="1161798" y="793496"/>
              <a:ext cx="125581" cy="248344"/>
            </a:xfrm>
            <a:prstGeom prst="flowChartManualOperation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ounded Rectangle 789"/>
            <p:cNvSpPr/>
            <p:nvPr/>
          </p:nvSpPr>
          <p:spPr>
            <a:xfrm>
              <a:off x="1250950" y="1638300"/>
              <a:ext cx="137059" cy="53068"/>
            </a:xfrm>
            <a:prstGeom prst="roundRect">
              <a:avLst/>
            </a:prstGeom>
            <a:grp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5" name="Straight Connector 844"/>
          <p:cNvCxnSpPr>
            <a:stCxn id="346" idx="0"/>
          </p:cNvCxnSpPr>
          <p:nvPr/>
        </p:nvCxnSpPr>
        <p:spPr>
          <a:xfrm flipH="1">
            <a:off x="2782417" y="4268701"/>
            <a:ext cx="483837" cy="1233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66" name="Group 865"/>
          <p:cNvGrpSpPr/>
          <p:nvPr/>
        </p:nvGrpSpPr>
        <p:grpSpPr>
          <a:xfrm>
            <a:off x="3407224" y="3507654"/>
            <a:ext cx="2248760" cy="1150824"/>
            <a:chOff x="4595944" y="3507654"/>
            <a:chExt cx="2248760" cy="1150824"/>
          </a:xfrm>
        </p:grpSpPr>
        <p:pic>
          <p:nvPicPr>
            <p:cNvPr id="854" name="Picture 18" descr="D:\03.2013\04. Pictures\Xe tai, xe nang, xe cong, cuu hoa\imagesCAGBXMLY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46996" y="3507654"/>
              <a:ext cx="426525" cy="259080"/>
            </a:xfrm>
            <a:prstGeom prst="rect">
              <a:avLst/>
            </a:prstGeom>
            <a:noFill/>
          </p:spPr>
        </p:pic>
        <p:grpSp>
          <p:nvGrpSpPr>
            <p:cNvPr id="865" name="Group 864"/>
            <p:cNvGrpSpPr/>
            <p:nvPr/>
          </p:nvGrpSpPr>
          <p:grpSpPr>
            <a:xfrm>
              <a:off x="4595944" y="3637194"/>
              <a:ext cx="2248760" cy="1021284"/>
              <a:chOff x="4595944" y="3637194"/>
              <a:chExt cx="2248760" cy="1021284"/>
            </a:xfrm>
          </p:grpSpPr>
          <p:cxnSp>
            <p:nvCxnSpPr>
              <p:cNvPr id="856" name="Straight Connector 855"/>
              <p:cNvCxnSpPr>
                <a:stCxn id="346" idx="3"/>
                <a:endCxn id="854" idx="1"/>
              </p:cNvCxnSpPr>
              <p:nvPr/>
            </p:nvCxnSpPr>
            <p:spPr>
              <a:xfrm flipV="1">
                <a:off x="4595944" y="3637194"/>
                <a:ext cx="1551052" cy="745807"/>
              </a:xfrm>
              <a:prstGeom prst="line">
                <a:avLst/>
              </a:prstGeom>
              <a:ln w="1587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>
                <a:stCxn id="854" idx="1"/>
                <a:endCxn id="338" idx="3"/>
              </p:cNvCxnSpPr>
              <p:nvPr/>
            </p:nvCxnSpPr>
            <p:spPr>
              <a:xfrm flipH="1">
                <a:off x="5168304" y="3637194"/>
                <a:ext cx="978692" cy="830784"/>
              </a:xfrm>
              <a:prstGeom prst="line">
                <a:avLst/>
              </a:prstGeom>
              <a:ln w="158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>
                <a:stCxn id="854" idx="1"/>
              </p:cNvCxnSpPr>
              <p:nvPr/>
            </p:nvCxnSpPr>
            <p:spPr>
              <a:xfrm flipH="1">
                <a:off x="5724526" y="3637194"/>
                <a:ext cx="422470" cy="784961"/>
              </a:xfrm>
              <a:prstGeom prst="line">
                <a:avLst/>
              </a:prstGeom>
              <a:ln w="158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/>
              <p:cNvCxnSpPr>
                <a:stCxn id="854" idx="1"/>
                <a:endCxn id="336" idx="0"/>
              </p:cNvCxnSpPr>
              <p:nvPr/>
            </p:nvCxnSpPr>
            <p:spPr>
              <a:xfrm>
                <a:off x="6146996" y="3637194"/>
                <a:ext cx="88108" cy="945084"/>
              </a:xfrm>
              <a:prstGeom prst="line">
                <a:avLst/>
              </a:prstGeom>
              <a:ln w="158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Connector 863"/>
              <p:cNvCxnSpPr>
                <a:stCxn id="854" idx="1"/>
                <a:endCxn id="335" idx="0"/>
              </p:cNvCxnSpPr>
              <p:nvPr/>
            </p:nvCxnSpPr>
            <p:spPr>
              <a:xfrm>
                <a:off x="6146996" y="3637194"/>
                <a:ext cx="697708" cy="1021284"/>
              </a:xfrm>
              <a:prstGeom prst="line">
                <a:avLst/>
              </a:prstGeom>
              <a:ln w="158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1" name="Group 870"/>
          <p:cNvGrpSpPr/>
          <p:nvPr/>
        </p:nvGrpSpPr>
        <p:grpSpPr>
          <a:xfrm>
            <a:off x="2505637" y="4343002"/>
            <a:ext cx="402385" cy="345187"/>
            <a:chOff x="3670594" y="4328992"/>
            <a:chExt cx="402385" cy="345187"/>
          </a:xfrm>
        </p:grpSpPr>
        <p:cxnSp>
          <p:nvCxnSpPr>
            <p:cNvPr id="868" name="Straight Connector 867"/>
            <p:cNvCxnSpPr/>
            <p:nvPr/>
          </p:nvCxnSpPr>
          <p:spPr>
            <a:xfrm>
              <a:off x="3670594" y="4328992"/>
              <a:ext cx="402385" cy="34518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0" name="Straight Connector 869"/>
            <p:cNvCxnSpPr/>
            <p:nvPr/>
          </p:nvCxnSpPr>
          <p:spPr>
            <a:xfrm flipV="1">
              <a:off x="3725328" y="4359873"/>
              <a:ext cx="301737" cy="3103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92" name="Group 891"/>
          <p:cNvGrpSpPr/>
          <p:nvPr/>
        </p:nvGrpSpPr>
        <p:grpSpPr>
          <a:xfrm>
            <a:off x="3080283" y="3544849"/>
            <a:ext cx="3243602" cy="2631558"/>
            <a:chOff x="3251817" y="3637194"/>
            <a:chExt cx="3243602" cy="2631558"/>
          </a:xfrm>
        </p:grpSpPr>
        <p:cxnSp>
          <p:nvCxnSpPr>
            <p:cNvPr id="883" name="Straight Connector 882"/>
            <p:cNvCxnSpPr>
              <a:endCxn id="854" idx="3"/>
            </p:cNvCxnSpPr>
            <p:nvPr/>
          </p:nvCxnSpPr>
          <p:spPr>
            <a:xfrm flipH="1" flipV="1">
              <a:off x="5441363" y="3684329"/>
              <a:ext cx="999506" cy="1213035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Connector 884"/>
            <p:cNvCxnSpPr>
              <a:endCxn id="854" idx="3"/>
            </p:cNvCxnSpPr>
            <p:nvPr/>
          </p:nvCxnSpPr>
          <p:spPr>
            <a:xfrm flipH="1" flipV="1">
              <a:off x="5441363" y="3684329"/>
              <a:ext cx="686368" cy="1793382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Straight Connector 886"/>
            <p:cNvCxnSpPr>
              <a:endCxn id="854" idx="3"/>
            </p:cNvCxnSpPr>
            <p:nvPr/>
          </p:nvCxnSpPr>
          <p:spPr>
            <a:xfrm flipH="1" flipV="1">
              <a:off x="5441363" y="3684329"/>
              <a:ext cx="25443" cy="2035783"/>
            </a:xfrm>
            <a:prstGeom prst="line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Connector 888"/>
            <p:cNvCxnSpPr>
              <a:endCxn id="854" idx="3"/>
            </p:cNvCxnSpPr>
            <p:nvPr/>
          </p:nvCxnSpPr>
          <p:spPr>
            <a:xfrm flipV="1">
              <a:off x="3251817" y="3684329"/>
              <a:ext cx="2189546" cy="2584423"/>
            </a:xfrm>
            <a:prstGeom prst="line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Connector 889"/>
            <p:cNvCxnSpPr>
              <a:endCxn id="854" idx="3"/>
            </p:cNvCxnSpPr>
            <p:nvPr/>
          </p:nvCxnSpPr>
          <p:spPr>
            <a:xfrm flipH="1" flipV="1">
              <a:off x="5384801" y="3637194"/>
              <a:ext cx="1110618" cy="582741"/>
            </a:xfrm>
            <a:prstGeom prst="line">
              <a:avLst/>
            </a:prstGeom>
            <a:ln w="158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9" name="Group 918"/>
          <p:cNvGrpSpPr/>
          <p:nvPr/>
        </p:nvGrpSpPr>
        <p:grpSpPr>
          <a:xfrm>
            <a:off x="3147413" y="4477503"/>
            <a:ext cx="2605444" cy="740665"/>
            <a:chOff x="4336133" y="4477503"/>
            <a:chExt cx="2605444" cy="740665"/>
          </a:xfrm>
        </p:grpSpPr>
        <p:grpSp>
          <p:nvGrpSpPr>
            <p:cNvPr id="893" name="Group 892"/>
            <p:cNvGrpSpPr/>
            <p:nvPr/>
          </p:nvGrpSpPr>
          <p:grpSpPr>
            <a:xfrm>
              <a:off x="4336133" y="4477503"/>
              <a:ext cx="176324" cy="348904"/>
              <a:chOff x="3670594" y="4328992"/>
              <a:chExt cx="402385" cy="345187"/>
            </a:xfrm>
          </p:grpSpPr>
          <p:cxnSp>
            <p:nvCxnSpPr>
              <p:cNvPr id="894" name="Straight Connector 893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07" name="Group 906"/>
            <p:cNvGrpSpPr/>
            <p:nvPr/>
          </p:nvGrpSpPr>
          <p:grpSpPr>
            <a:xfrm>
              <a:off x="4917288" y="4515617"/>
              <a:ext cx="176324" cy="348904"/>
              <a:chOff x="3670594" y="4328992"/>
              <a:chExt cx="402385" cy="345187"/>
            </a:xfrm>
          </p:grpSpPr>
          <p:cxnSp>
            <p:nvCxnSpPr>
              <p:cNvPr id="908" name="Straight Connector 907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10" name="Group 909"/>
            <p:cNvGrpSpPr/>
            <p:nvPr/>
          </p:nvGrpSpPr>
          <p:grpSpPr>
            <a:xfrm>
              <a:off x="5545923" y="4612079"/>
              <a:ext cx="176324" cy="348904"/>
              <a:chOff x="3670594" y="4328992"/>
              <a:chExt cx="402385" cy="345187"/>
            </a:xfrm>
          </p:grpSpPr>
          <p:cxnSp>
            <p:nvCxnSpPr>
              <p:cNvPr id="911" name="Straight Connector 910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13" name="Group 912"/>
            <p:cNvGrpSpPr/>
            <p:nvPr/>
          </p:nvGrpSpPr>
          <p:grpSpPr>
            <a:xfrm>
              <a:off x="6137032" y="4763628"/>
              <a:ext cx="176324" cy="348904"/>
              <a:chOff x="3670594" y="4328992"/>
              <a:chExt cx="402385" cy="345187"/>
            </a:xfrm>
          </p:grpSpPr>
          <p:cxnSp>
            <p:nvCxnSpPr>
              <p:cNvPr id="914" name="Straight Connector 913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16" name="Group 915"/>
            <p:cNvGrpSpPr/>
            <p:nvPr/>
          </p:nvGrpSpPr>
          <p:grpSpPr>
            <a:xfrm>
              <a:off x="6765253" y="4869264"/>
              <a:ext cx="176324" cy="348904"/>
              <a:chOff x="3670594" y="4328992"/>
              <a:chExt cx="402385" cy="345187"/>
            </a:xfrm>
          </p:grpSpPr>
          <p:cxnSp>
            <p:nvCxnSpPr>
              <p:cNvPr id="917" name="Straight Connector 916"/>
              <p:cNvCxnSpPr/>
              <p:nvPr/>
            </p:nvCxnSpPr>
            <p:spPr>
              <a:xfrm>
                <a:off x="3670594" y="4328992"/>
                <a:ext cx="402385" cy="3451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8" name="Straight Connector 917"/>
              <p:cNvCxnSpPr/>
              <p:nvPr/>
            </p:nvCxnSpPr>
            <p:spPr>
              <a:xfrm flipV="1">
                <a:off x="3725328" y="4359873"/>
                <a:ext cx="301737" cy="310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920" name="TextBox 919"/>
          <p:cNvSpPr txBox="1"/>
          <p:nvPr/>
        </p:nvSpPr>
        <p:spPr>
          <a:xfrm>
            <a:off x="3794863" y="2148315"/>
            <a:ext cx="4981903" cy="106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0066FF"/>
                </a:solidFill>
              </a:rPr>
              <a:t>Step 2:</a:t>
            </a:r>
            <a:r>
              <a:rPr lang="en-US" dirty="0" smtClean="0">
                <a:solidFill>
                  <a:srgbClr val="0066FF"/>
                </a:solidFill>
              </a:rPr>
              <a:t>  High accuracy inventory part: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66FF"/>
                </a:solidFill>
              </a:rPr>
              <a:t>Link DSS, HK, Lending </a:t>
            </a:r>
            <a:r>
              <a:rPr lang="en-US" dirty="0">
                <a:solidFill>
                  <a:srgbClr val="0066FF"/>
                </a:solidFill>
              </a:rPr>
              <a:t>part, PDC</a:t>
            </a:r>
            <a:endParaRPr lang="en-US" dirty="0" smtClean="0">
              <a:solidFill>
                <a:srgbClr val="0066FF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rgbClr val="0066FF"/>
                </a:solidFill>
              </a:rPr>
              <a:t>  Control supply by barcode</a:t>
            </a:r>
          </a:p>
        </p:txBody>
      </p:sp>
      <p:sp>
        <p:nvSpPr>
          <p:cNvPr id="646" name="TextBox 645"/>
          <p:cNvSpPr txBox="1"/>
          <p:nvPr/>
        </p:nvSpPr>
        <p:spPr>
          <a:xfrm>
            <a:off x="4794219" y="3300330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</a:rPr>
              <a:t>PI System</a:t>
            </a:r>
            <a:endParaRPr lang="en-US" sz="1100" b="1" dirty="0">
              <a:solidFill>
                <a:srgbClr val="0000FF"/>
              </a:solidFill>
            </a:endParaRPr>
          </a:p>
        </p:txBody>
      </p:sp>
      <p:cxnSp>
        <p:nvCxnSpPr>
          <p:cNvPr id="644" name="Straight Arrow Connector 643"/>
          <p:cNvCxnSpPr>
            <a:endCxn id="821" idx="1"/>
          </p:cNvCxnSpPr>
          <p:nvPr/>
        </p:nvCxnSpPr>
        <p:spPr>
          <a:xfrm flipV="1">
            <a:off x="5206095" y="5267654"/>
            <a:ext cx="123552" cy="14642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9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6" presetClass="emph" presetSubtype="0" repeatCount="5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 tmFilter="0, 0; .2, .5; .8, .5; 1, 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" autoRev="1" fill="hold"/>
                                        <p:tgtEl>
                                          <p:spTgt spid="7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9" presetClass="emph" presetSubtype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53" dur="5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26" presetClass="emph" presetSubtype="0" repeatCount="5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 tmFilter="0, 0; .2, .5; .8, .5; 1, 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00" autoRev="1" fill="hold"/>
                                        <p:tgtEl>
                                          <p:spTgt spid="9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/>
      <p:bldP spid="368" grpId="0" animBg="1"/>
      <p:bldP spid="822" grpId="0"/>
      <p:bldP spid="9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85" y="3614007"/>
            <a:ext cx="5525915" cy="20303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7083" y="809623"/>
            <a:ext cx="3464493" cy="2423771"/>
            <a:chOff x="406401" y="458933"/>
            <a:chExt cx="4343285" cy="38004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01" y="458933"/>
              <a:ext cx="4330994" cy="1675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01" y="2125696"/>
              <a:ext cx="4343285" cy="213365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5468" y="2428430"/>
              <a:ext cx="4061430" cy="166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Counting by manual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    (Daily counting)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85" y="835574"/>
            <a:ext cx="5525915" cy="2397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2530" y="3255502"/>
            <a:ext cx="29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 Summarize data by 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24996"/>
            <a:ext cx="1222357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Before: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0610" y="406144"/>
            <a:ext cx="239270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After: step 1</a:t>
            </a:r>
            <a:endParaRPr lang="en-US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47"/>
          <p:cNvSpPr txBox="1">
            <a:spLocks noChangeArrowheads="1"/>
          </p:cNvSpPr>
          <p:nvPr/>
        </p:nvSpPr>
        <p:spPr bwMode="auto">
          <a:xfrm>
            <a:off x="48599" y="5703339"/>
            <a:ext cx="3482252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ot"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C00000"/>
                </a:solidFill>
                <a:latin typeface="Calibri (Body)"/>
                <a:cs typeface="Tahoma" panose="020B0604030504040204" pitchFamily="34" charset="0"/>
              </a:rPr>
              <a:t>Take manpower to input to excel &amp; summarize data daily (2h/</a:t>
            </a:r>
            <a:r>
              <a:rPr lang="en-US" sz="1400" dirty="0" err="1">
                <a:solidFill>
                  <a:srgbClr val="C00000"/>
                </a:solidFill>
                <a:latin typeface="Calibri (Body)"/>
                <a:cs typeface="Tahoma" panose="020B0604030504040204" pitchFamily="34" charset="0"/>
              </a:rPr>
              <a:t>dept</a:t>
            </a:r>
            <a:r>
              <a:rPr lang="en-US" sz="1400" dirty="0">
                <a:solidFill>
                  <a:srgbClr val="C00000"/>
                </a:solidFill>
                <a:latin typeface="Calibri (Body)"/>
                <a:cs typeface="Tahoma" panose="020B0604030504040204" pitchFamily="34" charset="0"/>
              </a:rPr>
              <a:t>/OP)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7" y="3645917"/>
            <a:ext cx="3449975" cy="2030319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239335" y="3359902"/>
            <a:ext cx="764087" cy="1983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05874" y="3243935"/>
            <a:ext cx="274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input data to excel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3551577" y="476640"/>
            <a:ext cx="25052" cy="5942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7"/>
          <p:cNvSpPr txBox="1">
            <a:spLocks noChangeArrowheads="1"/>
          </p:cNvSpPr>
          <p:nvPr/>
        </p:nvSpPr>
        <p:spPr bwMode="auto">
          <a:xfrm>
            <a:off x="3618081" y="5695090"/>
            <a:ext cx="552591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66FF"/>
                </a:solidFill>
                <a:latin typeface="Calibri (Body)"/>
                <a:cs typeface="Tahoma" panose="020B0604030504040204" pitchFamily="34" charset="0"/>
              </a:rPr>
              <a:t>No job inputting to excel &amp; summarize data daily </a:t>
            </a:r>
            <a:endParaRPr lang="en-US" sz="1400" dirty="0" smtClean="0">
              <a:solidFill>
                <a:srgbClr val="0066FF"/>
              </a:solidFill>
              <a:latin typeface="Calibri (Body)"/>
              <a:cs typeface="Tahoma" panose="020B0604030504040204" pitchFamily="34" charset="0"/>
            </a:endParaRPr>
          </a:p>
          <a:p>
            <a:pPr eaLnBrk="1" hangingPunct="1"/>
            <a:r>
              <a:rPr lang="en-US" sz="1400" dirty="0" smtClean="0">
                <a:solidFill>
                  <a:srgbClr val="0066FF"/>
                </a:solidFill>
                <a:latin typeface="Calibri (Body)"/>
                <a:cs typeface="Tahoma" panose="020B0604030504040204" pitchFamily="34" charset="0"/>
                <a:sym typeface="Wingdings" panose="05000000000000000000" pitchFamily="2" charset="2"/>
              </a:rPr>
              <a:t></a:t>
            </a:r>
            <a:r>
              <a:rPr lang="en-US" sz="1400" dirty="0" smtClean="0">
                <a:solidFill>
                  <a:srgbClr val="0066FF"/>
                </a:solidFill>
                <a:latin typeface="Calibri (Body)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66FF"/>
                </a:solidFill>
                <a:latin typeface="Calibri (Body)"/>
                <a:cs typeface="Tahoma" panose="020B0604030504040204" pitchFamily="34" charset="0"/>
              </a:rPr>
              <a:t>reduce 2h/OP/day * </a:t>
            </a:r>
            <a:r>
              <a:rPr lang="en-US" sz="1400" dirty="0" smtClean="0">
                <a:solidFill>
                  <a:srgbClr val="0066FF"/>
                </a:solidFill>
                <a:latin typeface="Calibri (Body)"/>
                <a:cs typeface="Tahoma" panose="020B0604030504040204" pitchFamily="34" charset="0"/>
              </a:rPr>
              <a:t>2 </a:t>
            </a:r>
            <a:r>
              <a:rPr lang="en-US" sz="1400" dirty="0" err="1">
                <a:solidFill>
                  <a:srgbClr val="0066FF"/>
                </a:solidFill>
                <a:latin typeface="Calibri (Body)"/>
                <a:cs typeface="Tahoma" panose="020B0604030504040204" pitchFamily="34" charset="0"/>
              </a:rPr>
              <a:t>dept</a:t>
            </a:r>
            <a:endParaRPr lang="en-US" sz="1400" dirty="0">
              <a:solidFill>
                <a:srgbClr val="0066FF"/>
              </a:solidFill>
              <a:latin typeface="Calibri (Body)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2892" y="409607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CLD/SP input to PI book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78902" y="415607"/>
            <a:ext cx="26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CLD/SP input to PI System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4425133" y="3341600"/>
            <a:ext cx="764087" cy="1983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02892" y="-9478"/>
            <a:ext cx="51878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PHYSICAL INVENTORY </a:t>
            </a:r>
            <a:r>
              <a:rPr lang="en-US" sz="2400" b="1" dirty="0" smtClean="0">
                <a:solidFill>
                  <a:srgbClr val="0000FF"/>
                </a:solidFill>
              </a:rPr>
              <a:t>SYSTEM 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4" name="AutoShape 14"/>
          <p:cNvSpPr>
            <a:spLocks noChangeArrowheads="1"/>
          </p:cNvSpPr>
          <p:nvPr/>
        </p:nvSpPr>
        <p:spPr bwMode="auto">
          <a:xfrm>
            <a:off x="1596413" y="1466922"/>
            <a:ext cx="4775200" cy="1788580"/>
          </a:xfrm>
          <a:prstGeom prst="star16">
            <a:avLst>
              <a:gd name="adj" fmla="val 37500"/>
            </a:avLst>
          </a:prstGeom>
          <a:solidFill>
            <a:srgbClr val="FFFF6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Apply from Apr.2018</a:t>
            </a:r>
            <a:endParaRPr lang="en-US" sz="36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914204" y="6502282"/>
            <a:ext cx="5196652" cy="322160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</a:t>
            </a:r>
            <a:r>
              <a:rPr lang="en-US" sz="2000" b="1" dirty="0">
                <a:solidFill>
                  <a:schemeClr val="bg1"/>
                </a:solidFill>
              </a:rPr>
              <a:t>Reduce </a:t>
            </a:r>
            <a:r>
              <a:rPr lang="en-US" sz="2000" b="1" dirty="0" smtClean="0">
                <a:solidFill>
                  <a:schemeClr val="bg1"/>
                </a:solidFill>
              </a:rPr>
              <a:t>5760 </a:t>
            </a:r>
            <a:r>
              <a:rPr lang="en-US" sz="2000" b="1" dirty="0">
                <a:solidFill>
                  <a:schemeClr val="bg1"/>
                </a:solidFill>
              </a:rPr>
              <a:t>min/month	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4592077" y="6269074"/>
            <a:ext cx="764087" cy="1983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5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49072" y="990600"/>
            <a:ext cx="3657600" cy="1051417"/>
            <a:chOff x="76200" y="1004248"/>
            <a:chExt cx="9075634" cy="425355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6379" t="-1326" r="-781" b="11163"/>
            <a:stretch>
              <a:fillRect/>
            </a:stretch>
          </p:blipFill>
          <p:spPr bwMode="auto">
            <a:xfrm>
              <a:off x="76200" y="1004248"/>
              <a:ext cx="9075634" cy="4253552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/>
            <a:srcRect l="76134" t="16667" r="1611" b="75000"/>
            <a:stretch>
              <a:fillRect/>
            </a:stretch>
          </p:blipFill>
          <p:spPr bwMode="auto">
            <a:xfrm>
              <a:off x="6248400" y="1600200"/>
              <a:ext cx="2514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TextBox 5"/>
          <p:cNvSpPr txBox="1"/>
          <p:nvPr/>
        </p:nvSpPr>
        <p:spPr>
          <a:xfrm>
            <a:off x="0" y="381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 With make check sheet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59517" y="2003957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400" dirty="0" smtClean="0"/>
              <a:t> PM member only update for 330 </a:t>
            </a:r>
            <a:r>
              <a:rPr lang="en-US" sz="1400" dirty="0" err="1" smtClean="0"/>
              <a:t>checksheet</a:t>
            </a:r>
            <a:r>
              <a:rPr lang="en-US" sz="1400" dirty="0" smtClean="0"/>
              <a:t> on Web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 Reduce 20kg paper &amp; 3500min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 smtClean="0">
                <a:sym typeface="Wingdings" pitchFamily="2" charset="2"/>
              </a:rPr>
              <a:t>  No need store save </a:t>
            </a:r>
            <a:r>
              <a:rPr lang="en-US" sz="1400" dirty="0" err="1" smtClean="0">
                <a:sym typeface="Wingdings" pitchFamily="2" charset="2"/>
              </a:rPr>
              <a:t>checksheet</a:t>
            </a:r>
            <a:r>
              <a:rPr lang="en-US" sz="1400" dirty="0" smtClean="0">
                <a:sym typeface="Wingdings" pitchFamily="2" charset="2"/>
              </a:rPr>
              <a:t> (all result save on IT system)</a:t>
            </a:r>
            <a:endParaRPr lang="en-US" sz="1400" dirty="0"/>
          </a:p>
        </p:txBody>
      </p:sp>
      <p:sp>
        <p:nvSpPr>
          <p:cNvPr id="10" name="Right Arrow 9"/>
          <p:cNvSpPr/>
          <p:nvPr/>
        </p:nvSpPr>
        <p:spPr>
          <a:xfrm>
            <a:off x="4357344" y="1131153"/>
            <a:ext cx="304800" cy="990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476" y="652046"/>
            <a:ext cx="406452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Before: Using paper sheet for maintain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9072" y="636075"/>
            <a:ext cx="3886200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After: Using Web for maintain</a:t>
            </a:r>
            <a:endParaRPr lang="en-US" sz="1600"/>
          </a:p>
        </p:txBody>
      </p:sp>
      <p:grpSp>
        <p:nvGrpSpPr>
          <p:cNvPr id="14" name="Group 13"/>
          <p:cNvGrpSpPr/>
          <p:nvPr/>
        </p:nvGrpSpPr>
        <p:grpSpPr>
          <a:xfrm>
            <a:off x="152400" y="1052801"/>
            <a:ext cx="3581400" cy="989216"/>
            <a:chOff x="152400" y="1219200"/>
            <a:chExt cx="4038600" cy="19050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4000" t="21667" r="5333" b="6667"/>
            <a:stretch>
              <a:fillRect/>
            </a:stretch>
          </p:blipFill>
          <p:spPr bwMode="auto">
            <a:xfrm>
              <a:off x="152400" y="1219200"/>
              <a:ext cx="4038600" cy="1905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25333" t="5000" r="32000" b="11667"/>
            <a:stretch>
              <a:fillRect/>
            </a:stretch>
          </p:blipFill>
          <p:spPr bwMode="auto">
            <a:xfrm>
              <a:off x="3286746" y="2133600"/>
              <a:ext cx="904254" cy="979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" name="TextBox 16"/>
          <p:cNvSpPr txBox="1"/>
          <p:nvPr/>
        </p:nvSpPr>
        <p:spPr>
          <a:xfrm>
            <a:off x="124905" y="2045150"/>
            <a:ext cx="3886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400" dirty="0" smtClean="0"/>
              <a:t> PM member must to print 7100 check </a:t>
            </a:r>
            <a:r>
              <a:rPr lang="en-US" sz="1400" dirty="0" err="1" smtClean="0"/>
              <a:t>sheet&amp;make</a:t>
            </a:r>
            <a:r>
              <a:rPr lang="en-US" sz="1400" dirty="0" smtClean="0"/>
              <a:t> book with 3800 min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 Need store save </a:t>
            </a:r>
            <a:r>
              <a:rPr lang="en-US" sz="1400" dirty="0" err="1" smtClean="0"/>
              <a:t>checksheet</a:t>
            </a:r>
            <a:r>
              <a:rPr lang="en-US" sz="1400" dirty="0" smtClean="0"/>
              <a:t> after maintain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9" y="267805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 With make plan maintain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693" t="23283" r="13640" b="30150"/>
          <a:stretch>
            <a:fillRect/>
          </a:stretch>
        </p:blipFill>
        <p:spPr bwMode="auto">
          <a:xfrm>
            <a:off x="121763" y="3020848"/>
            <a:ext cx="3612037" cy="1219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/>
          <a:srcRect l="16522" b="30435"/>
          <a:stretch>
            <a:fillRect/>
          </a:stretch>
        </p:blipFill>
        <p:spPr bwMode="auto">
          <a:xfrm>
            <a:off x="4934146" y="2929644"/>
            <a:ext cx="3577095" cy="12573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ffectLst/>
        </p:spPr>
      </p:pic>
      <p:sp>
        <p:nvSpPr>
          <p:cNvPr id="21" name="Right Arrow 20"/>
          <p:cNvSpPr/>
          <p:nvPr/>
        </p:nvSpPr>
        <p:spPr>
          <a:xfrm>
            <a:off x="4348702" y="3135148"/>
            <a:ext cx="304800" cy="990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0977" y="4240048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400" dirty="0" smtClean="0"/>
              <a:t> PM member make plan maintain monthly(30min)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8111" y="4144882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400" dirty="0" smtClean="0"/>
              <a:t> </a:t>
            </a:r>
            <a:r>
              <a:rPr lang="en-US" sz="1400" i="1" dirty="0" smtClean="0"/>
              <a:t>Visualize </a:t>
            </a:r>
            <a:r>
              <a:rPr lang="en-US" sz="1400" i="1" dirty="0" smtClean="0"/>
              <a:t>schedule maintain of jig all day( monthly)</a:t>
            </a:r>
            <a:endParaRPr lang="en-US" sz="1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7240" y="4689871"/>
            <a:ext cx="3614001" cy="1299162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533311" y="5444964"/>
            <a:ext cx="304800" cy="990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311" y="5290022"/>
            <a:ext cx="3276600" cy="13393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05" y="500819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 Control maintenance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97240" y="64008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Auto warning on website &amp; email =&gt; easy control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/>
              <a:t>Visulize</a:t>
            </a:r>
            <a:r>
              <a:rPr lang="en-US" sz="1400" dirty="0" smtClean="0"/>
              <a:t> on Andon system: cell by cell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200" y="5515145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Take time to check paper sheet =&gt; difficult control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64262" y="-9427"/>
            <a:ext cx="35276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PM MAINTENANCE SYSTEM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00206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11880</TotalTime>
  <Words>1370</Words>
  <Application>Microsoft Office PowerPoint</Application>
  <PresentationFormat>On-screen Show (4:3)</PresentationFormat>
  <Paragraphs>356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.VnAvant</vt:lpstr>
      <vt:lpstr>Arial</vt:lpstr>
      <vt:lpstr>Arial Narrow</vt:lpstr>
      <vt:lpstr>Arrial narrow</vt:lpstr>
      <vt:lpstr>Calibri</vt:lpstr>
      <vt:lpstr>Calibri (Body)</vt:lpstr>
      <vt:lpstr>Meiryo UI</vt:lpstr>
      <vt:lpstr>Sylfaen</vt:lpstr>
      <vt:lpstr>Tahoma</vt:lpstr>
      <vt:lpstr>Times New Roman</vt:lpstr>
      <vt:lpstr>Webdings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v814481\Bui Thi Kim Hai</dc:creator>
  <cp:lastModifiedBy>Nguyen Thi Thao</cp:lastModifiedBy>
  <cp:revision>1852</cp:revision>
  <dcterms:created xsi:type="dcterms:W3CDTF">2006-08-16T00:00:00Z</dcterms:created>
  <dcterms:modified xsi:type="dcterms:W3CDTF">2019-01-30T03:01:42Z</dcterms:modified>
</cp:coreProperties>
</file>